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1"/>
  </p:sldMasterIdLst>
  <p:notesMasterIdLst>
    <p:notesMasterId r:id="rId21"/>
  </p:notesMasterIdLst>
  <p:handoutMasterIdLst>
    <p:handoutMasterId r:id="rId22"/>
  </p:handoutMasterIdLst>
  <p:sldIdLst>
    <p:sldId id="256" r:id="rId2"/>
    <p:sldId id="388" r:id="rId3"/>
    <p:sldId id="396" r:id="rId4"/>
    <p:sldId id="395" r:id="rId5"/>
    <p:sldId id="397" r:id="rId6"/>
    <p:sldId id="398" r:id="rId7"/>
    <p:sldId id="399" r:id="rId8"/>
    <p:sldId id="400" r:id="rId9"/>
    <p:sldId id="393" r:id="rId10"/>
    <p:sldId id="408" r:id="rId11"/>
    <p:sldId id="403" r:id="rId12"/>
    <p:sldId id="401" r:id="rId13"/>
    <p:sldId id="402" r:id="rId14"/>
    <p:sldId id="389" r:id="rId15"/>
    <p:sldId id="410" r:id="rId16"/>
    <p:sldId id="406" r:id="rId17"/>
    <p:sldId id="407" r:id="rId18"/>
    <p:sldId id="411" r:id="rId19"/>
    <p:sldId id="394" r:id="rId20"/>
  </p:sldIdLst>
  <p:sldSz cx="9144000" cy="5143500" type="screen16x9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274B0"/>
    <a:srgbClr val="99FF33"/>
    <a:srgbClr val="FFFF57"/>
  </p:clrMru>
</p:presentationPr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3276" autoAdjust="0"/>
  </p:normalViewPr>
  <p:slideViewPr>
    <p:cSldViewPr>
      <p:cViewPr>
        <p:scale>
          <a:sx n="100" d="100"/>
          <a:sy n="100" d="100"/>
        </p:scale>
        <p:origin x="264" y="48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D:\MATLAB7\work\MMSE-E-SOSE\AntData\SOSEAverageEntropy.txt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D:\MATLAB7\work\MMSE-E-SOSE\AntData\AntData.txt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zh-CN"/>
  <c:chart>
    <c:plotArea>
      <c:layout/>
      <c:lineChart>
        <c:grouping val="standard"/>
        <c:ser>
          <c:idx val="0"/>
          <c:order val="0"/>
          <c:marker>
            <c:symbol val="none"/>
          </c:marker>
          <c:val>
            <c:numRef>
              <c:f>SOSEAverageEntropy!$A$1:$A$1001</c:f>
              <c:numCache>
                <c:formatCode>General</c:formatCode>
                <c:ptCount val="1001"/>
                <c:pt idx="0">
                  <c:v>4.0204999999999998E-2</c:v>
                </c:pt>
                <c:pt idx="1">
                  <c:v>4.1908000000000001E-2</c:v>
                </c:pt>
                <c:pt idx="2">
                  <c:v>4.3610000000000003E-2</c:v>
                </c:pt>
                <c:pt idx="3">
                  <c:v>4.2624000000000002E-2</c:v>
                </c:pt>
                <c:pt idx="4">
                  <c:v>4.2272999999999998E-2</c:v>
                </c:pt>
                <c:pt idx="5">
                  <c:v>4.2223999999999998E-2</c:v>
                </c:pt>
                <c:pt idx="6">
                  <c:v>4.2866000000000078E-2</c:v>
                </c:pt>
                <c:pt idx="7">
                  <c:v>4.4645999999999998E-2</c:v>
                </c:pt>
                <c:pt idx="8">
                  <c:v>4.5636000000000003E-2</c:v>
                </c:pt>
                <c:pt idx="9">
                  <c:v>4.8157999999999999E-2</c:v>
                </c:pt>
                <c:pt idx="10">
                  <c:v>4.7960000000000023E-2</c:v>
                </c:pt>
                <c:pt idx="11">
                  <c:v>4.7617000000000013E-2</c:v>
                </c:pt>
                <c:pt idx="12">
                  <c:v>4.796600000000005E-2</c:v>
                </c:pt>
                <c:pt idx="13">
                  <c:v>4.7568000000000013E-2</c:v>
                </c:pt>
                <c:pt idx="14">
                  <c:v>4.8307000000000024E-2</c:v>
                </c:pt>
                <c:pt idx="15">
                  <c:v>5.0058999999999999E-2</c:v>
                </c:pt>
                <c:pt idx="16">
                  <c:v>5.185E-2</c:v>
                </c:pt>
                <c:pt idx="17">
                  <c:v>5.4627000000000002E-2</c:v>
                </c:pt>
                <c:pt idx="18">
                  <c:v>5.4881000000000034E-2</c:v>
                </c:pt>
                <c:pt idx="19">
                  <c:v>5.5378000000000004E-2</c:v>
                </c:pt>
                <c:pt idx="20">
                  <c:v>5.8005000000000001E-2</c:v>
                </c:pt>
                <c:pt idx="21">
                  <c:v>5.8343000000000013E-2</c:v>
                </c:pt>
                <c:pt idx="22">
                  <c:v>5.7854000000000023E-2</c:v>
                </c:pt>
                <c:pt idx="23">
                  <c:v>5.7079999999999999E-2</c:v>
                </c:pt>
                <c:pt idx="24">
                  <c:v>5.8269000000000001E-2</c:v>
                </c:pt>
                <c:pt idx="25">
                  <c:v>5.9528000000000011E-2</c:v>
                </c:pt>
                <c:pt idx="26">
                  <c:v>5.9763000000000087E-2</c:v>
                </c:pt>
                <c:pt idx="27">
                  <c:v>5.9468000000000056E-2</c:v>
                </c:pt>
                <c:pt idx="28">
                  <c:v>5.9418000000000054E-2</c:v>
                </c:pt>
                <c:pt idx="29">
                  <c:v>5.9292000000000046E-2</c:v>
                </c:pt>
                <c:pt idx="30">
                  <c:v>6.0095000000000023E-2</c:v>
                </c:pt>
                <c:pt idx="31">
                  <c:v>6.0019000000000024E-2</c:v>
                </c:pt>
                <c:pt idx="32">
                  <c:v>5.9810000000000078E-2</c:v>
                </c:pt>
                <c:pt idx="33">
                  <c:v>6.0137000000000024E-2</c:v>
                </c:pt>
                <c:pt idx="34">
                  <c:v>5.9635000000000014E-2</c:v>
                </c:pt>
                <c:pt idx="35">
                  <c:v>5.9270000000000003E-2</c:v>
                </c:pt>
                <c:pt idx="36">
                  <c:v>6.0673999999999999E-2</c:v>
                </c:pt>
                <c:pt idx="37">
                  <c:v>6.0495000000000014E-2</c:v>
                </c:pt>
                <c:pt idx="38">
                  <c:v>6.071700000000007E-2</c:v>
                </c:pt>
                <c:pt idx="39">
                  <c:v>6.0467000000000048E-2</c:v>
                </c:pt>
                <c:pt idx="40">
                  <c:v>6.1267000000000002E-2</c:v>
                </c:pt>
                <c:pt idx="41">
                  <c:v>6.1034999999999999E-2</c:v>
                </c:pt>
                <c:pt idx="42">
                  <c:v>6.0642000000000001E-2</c:v>
                </c:pt>
                <c:pt idx="43">
                  <c:v>6.1419000000000001E-2</c:v>
                </c:pt>
                <c:pt idx="44">
                  <c:v>6.1518000000000003E-2</c:v>
                </c:pt>
                <c:pt idx="45">
                  <c:v>6.1510000000000002E-2</c:v>
                </c:pt>
                <c:pt idx="46">
                  <c:v>6.0970999999999997E-2</c:v>
                </c:pt>
                <c:pt idx="47">
                  <c:v>6.1087000000000002E-2</c:v>
                </c:pt>
                <c:pt idx="48">
                  <c:v>6.2485000000000013E-2</c:v>
                </c:pt>
                <c:pt idx="49">
                  <c:v>6.1988000000000001E-2</c:v>
                </c:pt>
                <c:pt idx="50">
                  <c:v>6.2594000000000066E-2</c:v>
                </c:pt>
                <c:pt idx="51">
                  <c:v>6.2866000000000102E-2</c:v>
                </c:pt>
                <c:pt idx="52">
                  <c:v>6.1672999999999999E-2</c:v>
                </c:pt>
                <c:pt idx="53">
                  <c:v>6.1426000000000022E-2</c:v>
                </c:pt>
                <c:pt idx="54">
                  <c:v>6.1384000000000022E-2</c:v>
                </c:pt>
                <c:pt idx="55">
                  <c:v>6.1187999999999999E-2</c:v>
                </c:pt>
                <c:pt idx="56">
                  <c:v>6.2044000000000002E-2</c:v>
                </c:pt>
                <c:pt idx="57">
                  <c:v>6.2712000000000087E-2</c:v>
                </c:pt>
                <c:pt idx="58">
                  <c:v>6.3878000000000004E-2</c:v>
                </c:pt>
                <c:pt idx="59">
                  <c:v>6.4657999999999993E-2</c:v>
                </c:pt>
                <c:pt idx="60">
                  <c:v>6.5738000000000033E-2</c:v>
                </c:pt>
                <c:pt idx="61">
                  <c:v>6.5540000000000001E-2</c:v>
                </c:pt>
                <c:pt idx="62">
                  <c:v>6.5369000000000024E-2</c:v>
                </c:pt>
                <c:pt idx="63">
                  <c:v>6.5447000000000019E-2</c:v>
                </c:pt>
                <c:pt idx="64">
                  <c:v>6.6470000000000001E-2</c:v>
                </c:pt>
                <c:pt idx="65">
                  <c:v>6.6918000000000019E-2</c:v>
                </c:pt>
                <c:pt idx="66">
                  <c:v>6.7840999999999999E-2</c:v>
                </c:pt>
                <c:pt idx="67">
                  <c:v>6.9027000000000033E-2</c:v>
                </c:pt>
                <c:pt idx="68">
                  <c:v>6.9991000000000067E-2</c:v>
                </c:pt>
                <c:pt idx="69">
                  <c:v>7.0688000000000001E-2</c:v>
                </c:pt>
                <c:pt idx="70">
                  <c:v>7.1063000000000029E-2</c:v>
                </c:pt>
                <c:pt idx="71">
                  <c:v>7.1620000000000003E-2</c:v>
                </c:pt>
                <c:pt idx="72">
                  <c:v>7.2953000000000004E-2</c:v>
                </c:pt>
                <c:pt idx="73">
                  <c:v>7.420800000000001E-2</c:v>
                </c:pt>
                <c:pt idx="74">
                  <c:v>7.4782000000000112E-2</c:v>
                </c:pt>
                <c:pt idx="75">
                  <c:v>7.5728000000000004E-2</c:v>
                </c:pt>
                <c:pt idx="76">
                  <c:v>7.6198000000000002E-2</c:v>
                </c:pt>
                <c:pt idx="77">
                  <c:v>7.9042000000000071E-2</c:v>
                </c:pt>
                <c:pt idx="78">
                  <c:v>8.0500000000000085E-2</c:v>
                </c:pt>
                <c:pt idx="79">
                  <c:v>8.2274E-2</c:v>
                </c:pt>
                <c:pt idx="80">
                  <c:v>8.1280999999999992E-2</c:v>
                </c:pt>
                <c:pt idx="81">
                  <c:v>8.2976000000000022E-2</c:v>
                </c:pt>
                <c:pt idx="82">
                  <c:v>8.4195000000000089E-2</c:v>
                </c:pt>
                <c:pt idx="83">
                  <c:v>8.5821000000000064E-2</c:v>
                </c:pt>
                <c:pt idx="84">
                  <c:v>8.6723000000000022E-2</c:v>
                </c:pt>
                <c:pt idx="85">
                  <c:v>8.7861000000000022E-2</c:v>
                </c:pt>
                <c:pt idx="86">
                  <c:v>8.8280000000000025E-2</c:v>
                </c:pt>
                <c:pt idx="87">
                  <c:v>8.8984000000000063E-2</c:v>
                </c:pt>
                <c:pt idx="88">
                  <c:v>8.9187000000000002E-2</c:v>
                </c:pt>
                <c:pt idx="89">
                  <c:v>8.9869000000000046E-2</c:v>
                </c:pt>
                <c:pt idx="90">
                  <c:v>9.0483999999999995E-2</c:v>
                </c:pt>
                <c:pt idx="91">
                  <c:v>9.1160000000000005E-2</c:v>
                </c:pt>
                <c:pt idx="92">
                  <c:v>9.1422000000000003E-2</c:v>
                </c:pt>
                <c:pt idx="93">
                  <c:v>9.1867000000000004E-2</c:v>
                </c:pt>
                <c:pt idx="94">
                  <c:v>9.2838000000000004E-2</c:v>
                </c:pt>
                <c:pt idx="95">
                  <c:v>9.2486999999999986E-2</c:v>
                </c:pt>
                <c:pt idx="96">
                  <c:v>9.6872E-2</c:v>
                </c:pt>
                <c:pt idx="97">
                  <c:v>0.101508</c:v>
                </c:pt>
                <c:pt idx="98">
                  <c:v>0.10104100000000002</c:v>
                </c:pt>
                <c:pt idx="99">
                  <c:v>0.10253100000000002</c:v>
                </c:pt>
                <c:pt idx="100">
                  <c:v>0.10558500000000007</c:v>
                </c:pt>
                <c:pt idx="101">
                  <c:v>0.10578100000000007</c:v>
                </c:pt>
                <c:pt idx="102">
                  <c:v>0.10569000000000012</c:v>
                </c:pt>
                <c:pt idx="103">
                  <c:v>0.10616600000000011</c:v>
                </c:pt>
                <c:pt idx="104">
                  <c:v>0.107848</c:v>
                </c:pt>
                <c:pt idx="105">
                  <c:v>0.110778</c:v>
                </c:pt>
                <c:pt idx="106">
                  <c:v>0.111433</c:v>
                </c:pt>
                <c:pt idx="107">
                  <c:v>0.112391</c:v>
                </c:pt>
                <c:pt idx="108">
                  <c:v>0.11273000000000002</c:v>
                </c:pt>
                <c:pt idx="109">
                  <c:v>0.112737</c:v>
                </c:pt>
                <c:pt idx="110">
                  <c:v>0.112986</c:v>
                </c:pt>
                <c:pt idx="111">
                  <c:v>0.114139</c:v>
                </c:pt>
                <c:pt idx="112">
                  <c:v>0.11322800000000002</c:v>
                </c:pt>
                <c:pt idx="113">
                  <c:v>0.111475</c:v>
                </c:pt>
                <c:pt idx="114">
                  <c:v>0.109157</c:v>
                </c:pt>
                <c:pt idx="115">
                  <c:v>0.11257200000000002</c:v>
                </c:pt>
                <c:pt idx="116">
                  <c:v>0.11292600000000007</c:v>
                </c:pt>
                <c:pt idx="117">
                  <c:v>0.115354</c:v>
                </c:pt>
                <c:pt idx="118">
                  <c:v>0.114355</c:v>
                </c:pt>
                <c:pt idx="119">
                  <c:v>0.11347500000000002</c:v>
                </c:pt>
                <c:pt idx="120">
                  <c:v>0.11090999999999991</c:v>
                </c:pt>
                <c:pt idx="121">
                  <c:v>0.10969200000000014</c:v>
                </c:pt>
                <c:pt idx="122">
                  <c:v>0.10932000000000007</c:v>
                </c:pt>
                <c:pt idx="123">
                  <c:v>0.108558</c:v>
                </c:pt>
                <c:pt idx="124">
                  <c:v>0.10694200000000002</c:v>
                </c:pt>
                <c:pt idx="125">
                  <c:v>0.103948</c:v>
                </c:pt>
                <c:pt idx="126">
                  <c:v>0.10310000000000002</c:v>
                </c:pt>
                <c:pt idx="127">
                  <c:v>0.101455</c:v>
                </c:pt>
                <c:pt idx="128">
                  <c:v>0.100552</c:v>
                </c:pt>
                <c:pt idx="129">
                  <c:v>9.8933000000000063E-2</c:v>
                </c:pt>
                <c:pt idx="130">
                  <c:v>9.5791000000000084E-2</c:v>
                </c:pt>
                <c:pt idx="131">
                  <c:v>9.5750000000000099E-2</c:v>
                </c:pt>
                <c:pt idx="132">
                  <c:v>9.0930000000000025E-2</c:v>
                </c:pt>
                <c:pt idx="133">
                  <c:v>8.9569000000000121E-2</c:v>
                </c:pt>
                <c:pt idx="134">
                  <c:v>8.7611000000000022E-2</c:v>
                </c:pt>
                <c:pt idx="135">
                  <c:v>8.6023000000000002E-2</c:v>
                </c:pt>
                <c:pt idx="136">
                  <c:v>8.3265000000000089E-2</c:v>
                </c:pt>
                <c:pt idx="137">
                  <c:v>8.1203000000000011E-2</c:v>
                </c:pt>
                <c:pt idx="138">
                  <c:v>7.7070000000000013E-2</c:v>
                </c:pt>
                <c:pt idx="139">
                  <c:v>7.752400000000001E-2</c:v>
                </c:pt>
                <c:pt idx="140">
                  <c:v>7.5301000000000021E-2</c:v>
                </c:pt>
                <c:pt idx="141">
                  <c:v>7.6628999999999989E-2</c:v>
                </c:pt>
                <c:pt idx="142">
                  <c:v>7.6717000000000063E-2</c:v>
                </c:pt>
                <c:pt idx="143">
                  <c:v>7.6272000000000006E-2</c:v>
                </c:pt>
                <c:pt idx="144">
                  <c:v>7.7360000000000068E-2</c:v>
                </c:pt>
                <c:pt idx="145">
                  <c:v>7.4866000000000085E-2</c:v>
                </c:pt>
                <c:pt idx="146">
                  <c:v>7.444400000000001E-2</c:v>
                </c:pt>
                <c:pt idx="147">
                  <c:v>7.4926000000000034E-2</c:v>
                </c:pt>
                <c:pt idx="148">
                  <c:v>7.2857000000000033E-2</c:v>
                </c:pt>
                <c:pt idx="149">
                  <c:v>7.3955000000000007E-2</c:v>
                </c:pt>
                <c:pt idx="150">
                  <c:v>7.4957000000000024E-2</c:v>
                </c:pt>
                <c:pt idx="151">
                  <c:v>7.6353000000000004E-2</c:v>
                </c:pt>
                <c:pt idx="152">
                  <c:v>7.9682000000000072E-2</c:v>
                </c:pt>
                <c:pt idx="153">
                  <c:v>7.4733000000000077E-2</c:v>
                </c:pt>
                <c:pt idx="154">
                  <c:v>7.2537000000000004E-2</c:v>
                </c:pt>
                <c:pt idx="155">
                  <c:v>7.0361000000000076E-2</c:v>
                </c:pt>
                <c:pt idx="156">
                  <c:v>7.1204000000000003E-2</c:v>
                </c:pt>
                <c:pt idx="157">
                  <c:v>7.1162000000000003E-2</c:v>
                </c:pt>
                <c:pt idx="158">
                  <c:v>7.0281999999999997E-2</c:v>
                </c:pt>
                <c:pt idx="159">
                  <c:v>7.0033000000000067E-2</c:v>
                </c:pt>
                <c:pt idx="160">
                  <c:v>6.9077000000000013E-2</c:v>
                </c:pt>
                <c:pt idx="161">
                  <c:v>6.9430000000000033E-2</c:v>
                </c:pt>
                <c:pt idx="162">
                  <c:v>7.0009000000000002E-2</c:v>
                </c:pt>
                <c:pt idx="163">
                  <c:v>7.1138999999999994E-2</c:v>
                </c:pt>
                <c:pt idx="164">
                  <c:v>6.9896000000000097E-2</c:v>
                </c:pt>
                <c:pt idx="165">
                  <c:v>7.1246000000000004E-2</c:v>
                </c:pt>
                <c:pt idx="166">
                  <c:v>7.1569999999999995E-2</c:v>
                </c:pt>
                <c:pt idx="167">
                  <c:v>7.3792000000000066E-2</c:v>
                </c:pt>
                <c:pt idx="168">
                  <c:v>7.6008000000000006E-2</c:v>
                </c:pt>
                <c:pt idx="169">
                  <c:v>7.4814000000000089E-2</c:v>
                </c:pt>
                <c:pt idx="170">
                  <c:v>7.5389000000000012E-2</c:v>
                </c:pt>
                <c:pt idx="171">
                  <c:v>7.6687000000000005E-2</c:v>
                </c:pt>
                <c:pt idx="172">
                  <c:v>7.6616000000000004E-2</c:v>
                </c:pt>
                <c:pt idx="173">
                  <c:v>7.8230999999999995E-2</c:v>
                </c:pt>
                <c:pt idx="174">
                  <c:v>8.1497E-2</c:v>
                </c:pt>
                <c:pt idx="175">
                  <c:v>8.5979E-2</c:v>
                </c:pt>
                <c:pt idx="176">
                  <c:v>9.1619000000000006E-2</c:v>
                </c:pt>
                <c:pt idx="177">
                  <c:v>8.9462E-2</c:v>
                </c:pt>
                <c:pt idx="178">
                  <c:v>9.0160000000000004E-2</c:v>
                </c:pt>
                <c:pt idx="179">
                  <c:v>8.8767000000000179E-2</c:v>
                </c:pt>
                <c:pt idx="180">
                  <c:v>8.7041000000000007E-2</c:v>
                </c:pt>
                <c:pt idx="181">
                  <c:v>8.8186000000000028E-2</c:v>
                </c:pt>
                <c:pt idx="182">
                  <c:v>8.8700000000000084E-2</c:v>
                </c:pt>
                <c:pt idx="183">
                  <c:v>8.7766000000000025E-2</c:v>
                </c:pt>
                <c:pt idx="184">
                  <c:v>8.7013000000000007E-2</c:v>
                </c:pt>
                <c:pt idx="185">
                  <c:v>8.7675000000000045E-2</c:v>
                </c:pt>
                <c:pt idx="186">
                  <c:v>8.6984000000000006E-2</c:v>
                </c:pt>
                <c:pt idx="187">
                  <c:v>8.4316000000000002E-2</c:v>
                </c:pt>
                <c:pt idx="188">
                  <c:v>8.3268000000000064E-2</c:v>
                </c:pt>
                <c:pt idx="189">
                  <c:v>8.1026000000000084E-2</c:v>
                </c:pt>
                <c:pt idx="190">
                  <c:v>8.2386000000000015E-2</c:v>
                </c:pt>
                <c:pt idx="191">
                  <c:v>7.9178000000000012E-2</c:v>
                </c:pt>
                <c:pt idx="192">
                  <c:v>7.969900000000002E-2</c:v>
                </c:pt>
                <c:pt idx="193">
                  <c:v>7.8979999999999995E-2</c:v>
                </c:pt>
                <c:pt idx="194">
                  <c:v>7.9749000000000014E-2</c:v>
                </c:pt>
                <c:pt idx="195">
                  <c:v>7.9672999999999994E-2</c:v>
                </c:pt>
                <c:pt idx="196">
                  <c:v>7.9357000000000066E-2</c:v>
                </c:pt>
                <c:pt idx="197">
                  <c:v>7.7679999999999999E-2</c:v>
                </c:pt>
                <c:pt idx="198">
                  <c:v>7.9601000000000019E-2</c:v>
                </c:pt>
                <c:pt idx="199">
                  <c:v>8.0611000000000002E-2</c:v>
                </c:pt>
                <c:pt idx="200">
                  <c:v>8.3156000000000174E-2</c:v>
                </c:pt>
                <c:pt idx="201">
                  <c:v>8.1813000000000011E-2</c:v>
                </c:pt>
                <c:pt idx="202">
                  <c:v>8.3591000000000179E-2</c:v>
                </c:pt>
                <c:pt idx="203">
                  <c:v>8.5554000000000172E-2</c:v>
                </c:pt>
                <c:pt idx="204">
                  <c:v>8.380600000000013E-2</c:v>
                </c:pt>
                <c:pt idx="205">
                  <c:v>8.3144000000000065E-2</c:v>
                </c:pt>
                <c:pt idx="206">
                  <c:v>8.2526000000000085E-2</c:v>
                </c:pt>
                <c:pt idx="207">
                  <c:v>8.4603000000000025E-2</c:v>
                </c:pt>
                <c:pt idx="208">
                  <c:v>8.6733000000000005E-2</c:v>
                </c:pt>
                <c:pt idx="209">
                  <c:v>8.4762000000000046E-2</c:v>
                </c:pt>
                <c:pt idx="210">
                  <c:v>8.5078000000000001E-2</c:v>
                </c:pt>
                <c:pt idx="211">
                  <c:v>8.405500000000013E-2</c:v>
                </c:pt>
                <c:pt idx="212">
                  <c:v>8.4399000000000002E-2</c:v>
                </c:pt>
                <c:pt idx="213">
                  <c:v>8.2820000000000005E-2</c:v>
                </c:pt>
                <c:pt idx="214">
                  <c:v>8.2008000000000025E-2</c:v>
                </c:pt>
                <c:pt idx="215">
                  <c:v>8.444299999999999E-2</c:v>
                </c:pt>
                <c:pt idx="216">
                  <c:v>8.749800000000002E-2</c:v>
                </c:pt>
                <c:pt idx="217">
                  <c:v>8.9067000000000104E-2</c:v>
                </c:pt>
                <c:pt idx="218">
                  <c:v>9.2451000000000005E-2</c:v>
                </c:pt>
                <c:pt idx="219">
                  <c:v>9.2739000000000002E-2</c:v>
                </c:pt>
                <c:pt idx="220">
                  <c:v>9.4275000000000025E-2</c:v>
                </c:pt>
                <c:pt idx="221">
                  <c:v>9.0447E-2</c:v>
                </c:pt>
                <c:pt idx="222">
                  <c:v>9.137300000000001E-2</c:v>
                </c:pt>
                <c:pt idx="223">
                  <c:v>9.2728000000000046E-2</c:v>
                </c:pt>
                <c:pt idx="224">
                  <c:v>9.3296000000000115E-2</c:v>
                </c:pt>
                <c:pt idx="225">
                  <c:v>9.0483000000000008E-2</c:v>
                </c:pt>
                <c:pt idx="226">
                  <c:v>9.0064000000000116E-2</c:v>
                </c:pt>
                <c:pt idx="227">
                  <c:v>8.6918000000000009E-2</c:v>
                </c:pt>
                <c:pt idx="228">
                  <c:v>8.9362000000000025E-2</c:v>
                </c:pt>
                <c:pt idx="229">
                  <c:v>9.2203000000000007E-2</c:v>
                </c:pt>
                <c:pt idx="230">
                  <c:v>9.6016000000000004E-2</c:v>
                </c:pt>
                <c:pt idx="231">
                  <c:v>9.8038000000000083E-2</c:v>
                </c:pt>
                <c:pt idx="232">
                  <c:v>9.7746E-2</c:v>
                </c:pt>
                <c:pt idx="233">
                  <c:v>9.7228000000000023E-2</c:v>
                </c:pt>
                <c:pt idx="234">
                  <c:v>0.10019200000000007</c:v>
                </c:pt>
                <c:pt idx="235">
                  <c:v>9.8227000000000106E-2</c:v>
                </c:pt>
                <c:pt idx="236">
                  <c:v>9.9156000000000119E-2</c:v>
                </c:pt>
                <c:pt idx="237">
                  <c:v>0.10343600000000007</c:v>
                </c:pt>
                <c:pt idx="238">
                  <c:v>0.10521300000000007</c:v>
                </c:pt>
                <c:pt idx="239">
                  <c:v>0.10354600000000007</c:v>
                </c:pt>
                <c:pt idx="240">
                  <c:v>0.10568200000000007</c:v>
                </c:pt>
                <c:pt idx="241">
                  <c:v>0.10554500000000007</c:v>
                </c:pt>
                <c:pt idx="242">
                  <c:v>0.10404200000000002</c:v>
                </c:pt>
                <c:pt idx="243">
                  <c:v>0.111572</c:v>
                </c:pt>
                <c:pt idx="244">
                  <c:v>0.111669</c:v>
                </c:pt>
                <c:pt idx="245">
                  <c:v>0.10621400000000007</c:v>
                </c:pt>
                <c:pt idx="246">
                  <c:v>0.110984</c:v>
                </c:pt>
                <c:pt idx="247">
                  <c:v>0.10990900000000002</c:v>
                </c:pt>
                <c:pt idx="248">
                  <c:v>0.111586</c:v>
                </c:pt>
                <c:pt idx="249">
                  <c:v>0.10721799999999998</c:v>
                </c:pt>
                <c:pt idx="250">
                  <c:v>0.10964800000000002</c:v>
                </c:pt>
                <c:pt idx="251">
                  <c:v>0.10539500000000007</c:v>
                </c:pt>
                <c:pt idx="252">
                  <c:v>0.10720900000000007</c:v>
                </c:pt>
                <c:pt idx="253">
                  <c:v>0.111682</c:v>
                </c:pt>
                <c:pt idx="254">
                  <c:v>0.11161500000000002</c:v>
                </c:pt>
                <c:pt idx="255">
                  <c:v>0.113469</c:v>
                </c:pt>
                <c:pt idx="256">
                  <c:v>0.11219999999999998</c:v>
                </c:pt>
                <c:pt idx="257">
                  <c:v>0.10916900000000007</c:v>
                </c:pt>
                <c:pt idx="258">
                  <c:v>0.10800000000000007</c:v>
                </c:pt>
                <c:pt idx="259">
                  <c:v>0.10309800000000002</c:v>
                </c:pt>
                <c:pt idx="260">
                  <c:v>0.101314</c:v>
                </c:pt>
                <c:pt idx="261">
                  <c:v>9.7631000000000023E-2</c:v>
                </c:pt>
                <c:pt idx="262">
                  <c:v>9.9716000000000068E-2</c:v>
                </c:pt>
                <c:pt idx="263">
                  <c:v>0.10073799999999998</c:v>
                </c:pt>
                <c:pt idx="264">
                  <c:v>0.10644300000000002</c:v>
                </c:pt>
                <c:pt idx="265">
                  <c:v>0.105487</c:v>
                </c:pt>
                <c:pt idx="266">
                  <c:v>0.10466100000000009</c:v>
                </c:pt>
                <c:pt idx="267">
                  <c:v>0.10106300000000007</c:v>
                </c:pt>
                <c:pt idx="268">
                  <c:v>0.10268600000000007</c:v>
                </c:pt>
                <c:pt idx="269">
                  <c:v>9.8395000000000121E-2</c:v>
                </c:pt>
                <c:pt idx="270">
                  <c:v>0.10203100000000002</c:v>
                </c:pt>
                <c:pt idx="271">
                  <c:v>9.7126000000000046E-2</c:v>
                </c:pt>
                <c:pt idx="272">
                  <c:v>9.8178000000000043E-2</c:v>
                </c:pt>
                <c:pt idx="273">
                  <c:v>9.7385000000000013E-2</c:v>
                </c:pt>
                <c:pt idx="274">
                  <c:v>9.440100000000004E-2</c:v>
                </c:pt>
                <c:pt idx="275">
                  <c:v>9.0146000000000004E-2</c:v>
                </c:pt>
                <c:pt idx="276">
                  <c:v>8.8343000000000005E-2</c:v>
                </c:pt>
                <c:pt idx="277">
                  <c:v>8.1738000000000005E-2</c:v>
                </c:pt>
                <c:pt idx="278">
                  <c:v>8.1530000000000047E-2</c:v>
                </c:pt>
                <c:pt idx="279">
                  <c:v>7.9802000000000095E-2</c:v>
                </c:pt>
                <c:pt idx="280">
                  <c:v>7.7498000000000067E-2</c:v>
                </c:pt>
                <c:pt idx="281">
                  <c:v>7.7620000000000008E-2</c:v>
                </c:pt>
                <c:pt idx="282">
                  <c:v>7.8276999999999999E-2</c:v>
                </c:pt>
                <c:pt idx="283">
                  <c:v>7.6859999999999998E-2</c:v>
                </c:pt>
                <c:pt idx="284">
                  <c:v>7.6356999999999994E-2</c:v>
                </c:pt>
                <c:pt idx="285">
                  <c:v>7.3164999999999994E-2</c:v>
                </c:pt>
                <c:pt idx="286">
                  <c:v>7.1905999999999998E-2</c:v>
                </c:pt>
                <c:pt idx="287">
                  <c:v>6.8848000000000006E-2</c:v>
                </c:pt>
                <c:pt idx="288">
                  <c:v>6.7643999999999996E-2</c:v>
                </c:pt>
                <c:pt idx="289">
                  <c:v>6.6824999999999996E-2</c:v>
                </c:pt>
                <c:pt idx="290">
                  <c:v>6.6294000000000006E-2</c:v>
                </c:pt>
                <c:pt idx="291">
                  <c:v>6.5644999999999995E-2</c:v>
                </c:pt>
                <c:pt idx="292">
                  <c:v>6.3750000000000001E-2</c:v>
                </c:pt>
                <c:pt idx="293">
                  <c:v>6.2609999999999999E-2</c:v>
                </c:pt>
                <c:pt idx="294">
                  <c:v>6.4956000000000069E-2</c:v>
                </c:pt>
                <c:pt idx="295">
                  <c:v>5.8931999999999998E-2</c:v>
                </c:pt>
                <c:pt idx="296">
                  <c:v>5.9876000000000054E-2</c:v>
                </c:pt>
                <c:pt idx="297">
                  <c:v>5.9546000000000023E-2</c:v>
                </c:pt>
                <c:pt idx="298">
                  <c:v>5.9598000000000054E-2</c:v>
                </c:pt>
                <c:pt idx="299">
                  <c:v>5.9937000000000046E-2</c:v>
                </c:pt>
                <c:pt idx="300">
                  <c:v>5.9415000000000044E-2</c:v>
                </c:pt>
                <c:pt idx="301">
                  <c:v>6.0161000000000013E-2</c:v>
                </c:pt>
                <c:pt idx="302">
                  <c:v>5.9899000000000049E-2</c:v>
                </c:pt>
                <c:pt idx="303">
                  <c:v>5.9968000000000049E-2</c:v>
                </c:pt>
                <c:pt idx="304">
                  <c:v>5.9310000000000085E-2</c:v>
                </c:pt>
                <c:pt idx="305">
                  <c:v>5.9830000000000064E-2</c:v>
                </c:pt>
                <c:pt idx="306">
                  <c:v>5.9969000000000022E-2</c:v>
                </c:pt>
                <c:pt idx="307">
                  <c:v>6.0864000000000043E-2</c:v>
                </c:pt>
                <c:pt idx="308">
                  <c:v>6.0814000000000049E-2</c:v>
                </c:pt>
                <c:pt idx="309">
                  <c:v>6.0817000000000045E-2</c:v>
                </c:pt>
                <c:pt idx="310">
                  <c:v>5.9240000000000001E-2</c:v>
                </c:pt>
                <c:pt idx="311">
                  <c:v>5.8548999999999997E-2</c:v>
                </c:pt>
                <c:pt idx="312">
                  <c:v>5.9624000000000003E-2</c:v>
                </c:pt>
                <c:pt idx="313">
                  <c:v>5.8819000000000003E-2</c:v>
                </c:pt>
                <c:pt idx="314">
                  <c:v>5.7852000000000063E-2</c:v>
                </c:pt>
                <c:pt idx="315">
                  <c:v>5.9404000000000054E-2</c:v>
                </c:pt>
                <c:pt idx="316">
                  <c:v>6.0508000000000013E-2</c:v>
                </c:pt>
                <c:pt idx="317">
                  <c:v>5.8997000000000042E-2</c:v>
                </c:pt>
                <c:pt idx="318">
                  <c:v>6.0099000000000014E-2</c:v>
                </c:pt>
                <c:pt idx="319">
                  <c:v>5.9656000000000042E-2</c:v>
                </c:pt>
                <c:pt idx="320">
                  <c:v>5.8114000000000013E-2</c:v>
                </c:pt>
                <c:pt idx="321">
                  <c:v>5.9459000000000012E-2</c:v>
                </c:pt>
                <c:pt idx="322">
                  <c:v>5.9332000000000086E-2</c:v>
                </c:pt>
                <c:pt idx="323">
                  <c:v>6.0075000000000003E-2</c:v>
                </c:pt>
                <c:pt idx="324">
                  <c:v>6.1258999999999987E-2</c:v>
                </c:pt>
                <c:pt idx="325">
                  <c:v>6.0901000000000004E-2</c:v>
                </c:pt>
                <c:pt idx="326">
                  <c:v>6.2077000000000014E-2</c:v>
                </c:pt>
                <c:pt idx="327">
                  <c:v>6.241800000000005E-2</c:v>
                </c:pt>
                <c:pt idx="328">
                  <c:v>5.8741000000000002E-2</c:v>
                </c:pt>
                <c:pt idx="329">
                  <c:v>5.9143000000000022E-2</c:v>
                </c:pt>
                <c:pt idx="330">
                  <c:v>6.0781000000000023E-2</c:v>
                </c:pt>
                <c:pt idx="331">
                  <c:v>5.9630000000000023E-2</c:v>
                </c:pt>
                <c:pt idx="332">
                  <c:v>6.1122000000000003E-2</c:v>
                </c:pt>
                <c:pt idx="333">
                  <c:v>5.8909999999999997E-2</c:v>
                </c:pt>
                <c:pt idx="334">
                  <c:v>5.7824000000000014E-2</c:v>
                </c:pt>
                <c:pt idx="335">
                  <c:v>5.8090000000000024E-2</c:v>
                </c:pt>
                <c:pt idx="336">
                  <c:v>6.1355E-2</c:v>
                </c:pt>
                <c:pt idx="337">
                  <c:v>6.0336000000000077E-2</c:v>
                </c:pt>
                <c:pt idx="338">
                  <c:v>6.2623999999999999E-2</c:v>
                </c:pt>
                <c:pt idx="339">
                  <c:v>6.1799000000000014E-2</c:v>
                </c:pt>
                <c:pt idx="340">
                  <c:v>6.0162000000000049E-2</c:v>
                </c:pt>
                <c:pt idx="341">
                  <c:v>6.0178000000000002E-2</c:v>
                </c:pt>
                <c:pt idx="342">
                  <c:v>6.1120000000000001E-2</c:v>
                </c:pt>
                <c:pt idx="343">
                  <c:v>5.8498000000000022E-2</c:v>
                </c:pt>
                <c:pt idx="344">
                  <c:v>6.1495000000000001E-2</c:v>
                </c:pt>
                <c:pt idx="345">
                  <c:v>6.0900000000000003E-2</c:v>
                </c:pt>
                <c:pt idx="346">
                  <c:v>6.0061000000000003E-2</c:v>
                </c:pt>
                <c:pt idx="347">
                  <c:v>5.9433000000000055E-2</c:v>
                </c:pt>
                <c:pt idx="348">
                  <c:v>5.9360000000000086E-2</c:v>
                </c:pt>
                <c:pt idx="349">
                  <c:v>5.948200000000007E-2</c:v>
                </c:pt>
                <c:pt idx="350">
                  <c:v>6.0045000000000001E-2</c:v>
                </c:pt>
                <c:pt idx="351">
                  <c:v>6.0584000000000013E-2</c:v>
                </c:pt>
                <c:pt idx="352">
                  <c:v>6.0705000000000023E-2</c:v>
                </c:pt>
                <c:pt idx="353">
                  <c:v>5.8741000000000002E-2</c:v>
                </c:pt>
                <c:pt idx="354">
                  <c:v>5.7608000000000013E-2</c:v>
                </c:pt>
                <c:pt idx="355">
                  <c:v>5.8019000000000022E-2</c:v>
                </c:pt>
                <c:pt idx="356">
                  <c:v>5.8593000000000034E-2</c:v>
                </c:pt>
                <c:pt idx="357">
                  <c:v>6.0949999999999997E-2</c:v>
                </c:pt>
                <c:pt idx="358">
                  <c:v>5.9678000000000002E-2</c:v>
                </c:pt>
                <c:pt idx="359">
                  <c:v>6.2131000000000013E-2</c:v>
                </c:pt>
                <c:pt idx="360">
                  <c:v>6.1658999999999999E-2</c:v>
                </c:pt>
                <c:pt idx="361">
                  <c:v>6.0594000000000023E-2</c:v>
                </c:pt>
                <c:pt idx="362">
                  <c:v>6.0994000000000034E-2</c:v>
                </c:pt>
                <c:pt idx="363">
                  <c:v>5.9770000000000024E-2</c:v>
                </c:pt>
                <c:pt idx="364">
                  <c:v>6.1193000000000004E-2</c:v>
                </c:pt>
                <c:pt idx="365">
                  <c:v>6.0397000000000062E-2</c:v>
                </c:pt>
                <c:pt idx="366">
                  <c:v>6.1199999999999997E-2</c:v>
                </c:pt>
                <c:pt idx="367">
                  <c:v>5.9846000000000045E-2</c:v>
                </c:pt>
                <c:pt idx="368">
                  <c:v>6.0901999999999998E-2</c:v>
                </c:pt>
                <c:pt idx="369">
                  <c:v>6.0178000000000002E-2</c:v>
                </c:pt>
                <c:pt idx="370">
                  <c:v>6.0349E-2</c:v>
                </c:pt>
                <c:pt idx="371">
                  <c:v>5.9311000000000065E-2</c:v>
                </c:pt>
                <c:pt idx="372">
                  <c:v>5.9552000000000063E-2</c:v>
                </c:pt>
                <c:pt idx="373">
                  <c:v>5.9921000000000002E-2</c:v>
                </c:pt>
                <c:pt idx="374">
                  <c:v>5.8872000000000022E-2</c:v>
                </c:pt>
                <c:pt idx="375">
                  <c:v>5.8590000000000003E-2</c:v>
                </c:pt>
                <c:pt idx="376">
                  <c:v>5.9866000000000086E-2</c:v>
                </c:pt>
                <c:pt idx="377">
                  <c:v>6.0386000000000065E-2</c:v>
                </c:pt>
                <c:pt idx="378">
                  <c:v>6.3469999999999999E-2</c:v>
                </c:pt>
                <c:pt idx="379">
                  <c:v>6.3597000000000029E-2</c:v>
                </c:pt>
                <c:pt idx="380">
                  <c:v>6.1900000000000004E-2</c:v>
                </c:pt>
                <c:pt idx="381">
                  <c:v>6.0697000000000043E-2</c:v>
                </c:pt>
                <c:pt idx="382">
                  <c:v>6.1310000000000024E-2</c:v>
                </c:pt>
                <c:pt idx="383">
                  <c:v>6.2255999999999999E-2</c:v>
                </c:pt>
                <c:pt idx="384">
                  <c:v>6.0596000000000039E-2</c:v>
                </c:pt>
                <c:pt idx="385">
                  <c:v>5.9293000000000054E-2</c:v>
                </c:pt>
                <c:pt idx="386">
                  <c:v>6.0008000000000013E-2</c:v>
                </c:pt>
                <c:pt idx="387">
                  <c:v>5.9520000000000003E-2</c:v>
                </c:pt>
                <c:pt idx="388">
                  <c:v>6.1865000000000003E-2</c:v>
                </c:pt>
                <c:pt idx="389">
                  <c:v>6.0692000000000045E-2</c:v>
                </c:pt>
                <c:pt idx="390">
                  <c:v>6.0810000000000045E-2</c:v>
                </c:pt>
                <c:pt idx="391">
                  <c:v>6.1076999999999999E-2</c:v>
                </c:pt>
                <c:pt idx="392">
                  <c:v>5.9747000000000043E-2</c:v>
                </c:pt>
                <c:pt idx="393">
                  <c:v>5.9874000000000024E-2</c:v>
                </c:pt>
                <c:pt idx="394">
                  <c:v>6.0520999999999998E-2</c:v>
                </c:pt>
                <c:pt idx="395">
                  <c:v>5.9297000000000044E-2</c:v>
                </c:pt>
                <c:pt idx="396">
                  <c:v>6.3124E-2</c:v>
                </c:pt>
                <c:pt idx="397">
                  <c:v>6.4432000000000086E-2</c:v>
                </c:pt>
                <c:pt idx="398">
                  <c:v>6.7553000000000002E-2</c:v>
                </c:pt>
                <c:pt idx="399">
                  <c:v>6.5598000000000004E-2</c:v>
                </c:pt>
                <c:pt idx="400">
                  <c:v>6.2922000000000033E-2</c:v>
                </c:pt>
                <c:pt idx="401">
                  <c:v>6.4301000000000066E-2</c:v>
                </c:pt>
                <c:pt idx="402">
                  <c:v>6.3375000000000001E-2</c:v>
                </c:pt>
                <c:pt idx="403">
                  <c:v>6.4459000000000002E-2</c:v>
                </c:pt>
                <c:pt idx="404">
                  <c:v>6.562999999999998E-2</c:v>
                </c:pt>
                <c:pt idx="405">
                  <c:v>6.6618999999999998E-2</c:v>
                </c:pt>
                <c:pt idx="406">
                  <c:v>6.926000000000003E-2</c:v>
                </c:pt>
                <c:pt idx="407">
                  <c:v>7.029100000000002E-2</c:v>
                </c:pt>
                <c:pt idx="408">
                  <c:v>6.7224000000000006E-2</c:v>
                </c:pt>
                <c:pt idx="409">
                  <c:v>6.7179000000000003E-2</c:v>
                </c:pt>
                <c:pt idx="410">
                  <c:v>6.7918999999999993E-2</c:v>
                </c:pt>
                <c:pt idx="411">
                  <c:v>6.9153999999999993E-2</c:v>
                </c:pt>
                <c:pt idx="412">
                  <c:v>6.9222000000000034E-2</c:v>
                </c:pt>
                <c:pt idx="413">
                  <c:v>7.1412000000000073E-2</c:v>
                </c:pt>
                <c:pt idx="414">
                  <c:v>7.119700000000001E-2</c:v>
                </c:pt>
                <c:pt idx="415">
                  <c:v>7.3431999999999997E-2</c:v>
                </c:pt>
                <c:pt idx="416">
                  <c:v>7.1771000000000001E-2</c:v>
                </c:pt>
                <c:pt idx="417">
                  <c:v>7.0606000000000002E-2</c:v>
                </c:pt>
                <c:pt idx="418">
                  <c:v>7.0281999999999997E-2</c:v>
                </c:pt>
                <c:pt idx="419">
                  <c:v>6.9052000000000072E-2</c:v>
                </c:pt>
                <c:pt idx="420">
                  <c:v>6.729400000000002E-2</c:v>
                </c:pt>
                <c:pt idx="421">
                  <c:v>6.8482000000000071E-2</c:v>
                </c:pt>
                <c:pt idx="422">
                  <c:v>6.6131999999999996E-2</c:v>
                </c:pt>
                <c:pt idx="423">
                  <c:v>6.5212000000000034E-2</c:v>
                </c:pt>
                <c:pt idx="424">
                  <c:v>6.3946000000000003E-2</c:v>
                </c:pt>
                <c:pt idx="425">
                  <c:v>6.287100000000001E-2</c:v>
                </c:pt>
                <c:pt idx="426">
                  <c:v>6.2820000000000001E-2</c:v>
                </c:pt>
                <c:pt idx="427">
                  <c:v>6.0081000000000002E-2</c:v>
                </c:pt>
                <c:pt idx="428">
                  <c:v>5.9298000000000024E-2</c:v>
                </c:pt>
                <c:pt idx="429">
                  <c:v>5.8642E-2</c:v>
                </c:pt>
                <c:pt idx="430">
                  <c:v>5.5785000000000022E-2</c:v>
                </c:pt>
                <c:pt idx="431">
                  <c:v>5.6597000000000022E-2</c:v>
                </c:pt>
                <c:pt idx="432">
                  <c:v>5.6365999999999999E-2</c:v>
                </c:pt>
                <c:pt idx="433">
                  <c:v>5.6259999999999977E-2</c:v>
                </c:pt>
                <c:pt idx="434">
                  <c:v>5.7020000000000022E-2</c:v>
                </c:pt>
                <c:pt idx="435">
                  <c:v>5.7707000000000064E-2</c:v>
                </c:pt>
                <c:pt idx="436">
                  <c:v>5.5529000000000002E-2</c:v>
                </c:pt>
                <c:pt idx="437">
                  <c:v>5.480700000000005E-2</c:v>
                </c:pt>
                <c:pt idx="438">
                  <c:v>5.5537000000000024E-2</c:v>
                </c:pt>
                <c:pt idx="439">
                  <c:v>5.4827000000000042E-2</c:v>
                </c:pt>
                <c:pt idx="440">
                  <c:v>5.4096000000000088E-2</c:v>
                </c:pt>
                <c:pt idx="441">
                  <c:v>5.3823000000000003E-2</c:v>
                </c:pt>
                <c:pt idx="442">
                  <c:v>5.2872000000000044E-2</c:v>
                </c:pt>
                <c:pt idx="443">
                  <c:v>5.3235999999999999E-2</c:v>
                </c:pt>
                <c:pt idx="444">
                  <c:v>5.3679999999999985E-2</c:v>
                </c:pt>
                <c:pt idx="445">
                  <c:v>5.3504000000000003E-2</c:v>
                </c:pt>
                <c:pt idx="446">
                  <c:v>5.4671999999999998E-2</c:v>
                </c:pt>
                <c:pt idx="447">
                  <c:v>5.2009000000000014E-2</c:v>
                </c:pt>
                <c:pt idx="448">
                  <c:v>5.4024000000000023E-2</c:v>
                </c:pt>
                <c:pt idx="449">
                  <c:v>5.3096000000000039E-2</c:v>
                </c:pt>
                <c:pt idx="450">
                  <c:v>5.3348E-2</c:v>
                </c:pt>
                <c:pt idx="451">
                  <c:v>5.5164000000000012E-2</c:v>
                </c:pt>
                <c:pt idx="452">
                  <c:v>5.2322000000000056E-2</c:v>
                </c:pt>
                <c:pt idx="453">
                  <c:v>5.4324000000000046E-2</c:v>
                </c:pt>
                <c:pt idx="454">
                  <c:v>5.4709000000000042E-2</c:v>
                </c:pt>
                <c:pt idx="455">
                  <c:v>5.3681E-2</c:v>
                </c:pt>
                <c:pt idx="456">
                  <c:v>5.4344000000000024E-2</c:v>
                </c:pt>
                <c:pt idx="457">
                  <c:v>5.4669000000000002E-2</c:v>
                </c:pt>
                <c:pt idx="458">
                  <c:v>5.4671999999999998E-2</c:v>
                </c:pt>
                <c:pt idx="459">
                  <c:v>5.6682000000000003E-2</c:v>
                </c:pt>
                <c:pt idx="460">
                  <c:v>5.4756000000000075E-2</c:v>
                </c:pt>
                <c:pt idx="461">
                  <c:v>5.5054000000000013E-2</c:v>
                </c:pt>
                <c:pt idx="462">
                  <c:v>5.5765000000000023E-2</c:v>
                </c:pt>
                <c:pt idx="463">
                  <c:v>5.5408000000000013E-2</c:v>
                </c:pt>
                <c:pt idx="464">
                  <c:v>5.5821999999999997E-2</c:v>
                </c:pt>
                <c:pt idx="465">
                  <c:v>5.6743000000000002E-2</c:v>
                </c:pt>
                <c:pt idx="466">
                  <c:v>5.5940000000000004E-2</c:v>
                </c:pt>
                <c:pt idx="467">
                  <c:v>5.5954999999999998E-2</c:v>
                </c:pt>
                <c:pt idx="468">
                  <c:v>5.6385000000000011E-2</c:v>
                </c:pt>
                <c:pt idx="469">
                  <c:v>5.7681000000000003E-2</c:v>
                </c:pt>
                <c:pt idx="470">
                  <c:v>5.6239999999999978E-2</c:v>
                </c:pt>
                <c:pt idx="471">
                  <c:v>5.6832000000000014E-2</c:v>
                </c:pt>
                <c:pt idx="472">
                  <c:v>5.6820999999999997E-2</c:v>
                </c:pt>
                <c:pt idx="473">
                  <c:v>5.7646000000000003E-2</c:v>
                </c:pt>
                <c:pt idx="474">
                  <c:v>5.7257000000000002E-2</c:v>
                </c:pt>
                <c:pt idx="475">
                  <c:v>5.6776000000000014E-2</c:v>
                </c:pt>
                <c:pt idx="476">
                  <c:v>5.7144E-2</c:v>
                </c:pt>
                <c:pt idx="477">
                  <c:v>5.7605000000000003E-2</c:v>
                </c:pt>
                <c:pt idx="478">
                  <c:v>5.6318000000000014E-2</c:v>
                </c:pt>
                <c:pt idx="479">
                  <c:v>5.8320000000000004E-2</c:v>
                </c:pt>
                <c:pt idx="480">
                  <c:v>5.7479000000000002E-2</c:v>
                </c:pt>
                <c:pt idx="481">
                  <c:v>5.7680000000000002E-2</c:v>
                </c:pt>
                <c:pt idx="482">
                  <c:v>5.5178999999999999E-2</c:v>
                </c:pt>
                <c:pt idx="483">
                  <c:v>5.6999000000000001E-2</c:v>
                </c:pt>
                <c:pt idx="484">
                  <c:v>5.4640000000000001E-2</c:v>
                </c:pt>
                <c:pt idx="485">
                  <c:v>5.4750000000000049E-2</c:v>
                </c:pt>
                <c:pt idx="486">
                  <c:v>5.9139000000000004E-2</c:v>
                </c:pt>
                <c:pt idx="487">
                  <c:v>5.7155000000000004E-2</c:v>
                </c:pt>
                <c:pt idx="488">
                  <c:v>5.6855000000000003E-2</c:v>
                </c:pt>
                <c:pt idx="489">
                  <c:v>5.8017000000000034E-2</c:v>
                </c:pt>
                <c:pt idx="490">
                  <c:v>5.2454000000000021E-2</c:v>
                </c:pt>
                <c:pt idx="491">
                  <c:v>5.5947999999999998E-2</c:v>
                </c:pt>
                <c:pt idx="492">
                  <c:v>5.4090000000000055E-2</c:v>
                </c:pt>
                <c:pt idx="493">
                  <c:v>5.5461000000000003E-2</c:v>
                </c:pt>
                <c:pt idx="494">
                  <c:v>5.4516000000000078E-2</c:v>
                </c:pt>
                <c:pt idx="495">
                  <c:v>5.5515000000000002E-2</c:v>
                </c:pt>
                <c:pt idx="496">
                  <c:v>5.4933000000000044E-2</c:v>
                </c:pt>
                <c:pt idx="497">
                  <c:v>5.6483000000000012E-2</c:v>
                </c:pt>
                <c:pt idx="498">
                  <c:v>5.6036000000000023E-2</c:v>
                </c:pt>
                <c:pt idx="499">
                  <c:v>5.5900000000000012E-2</c:v>
                </c:pt>
                <c:pt idx="500">
                  <c:v>5.2473000000000013E-2</c:v>
                </c:pt>
                <c:pt idx="501">
                  <c:v>5.5884000000000003E-2</c:v>
                </c:pt>
                <c:pt idx="502">
                  <c:v>5.6707000000000014E-2</c:v>
                </c:pt>
                <c:pt idx="503">
                  <c:v>5.7244999999999997E-2</c:v>
                </c:pt>
                <c:pt idx="504">
                  <c:v>5.6471E-2</c:v>
                </c:pt>
                <c:pt idx="505">
                  <c:v>5.8104000000000003E-2</c:v>
                </c:pt>
                <c:pt idx="506">
                  <c:v>5.7498000000000049E-2</c:v>
                </c:pt>
                <c:pt idx="507">
                  <c:v>5.7385000000000033E-2</c:v>
                </c:pt>
                <c:pt idx="508">
                  <c:v>5.5615999999999999E-2</c:v>
                </c:pt>
                <c:pt idx="509">
                  <c:v>5.629E-2</c:v>
                </c:pt>
                <c:pt idx="510">
                  <c:v>5.4562000000000062E-2</c:v>
                </c:pt>
                <c:pt idx="511">
                  <c:v>5.4489000000000024E-2</c:v>
                </c:pt>
                <c:pt idx="512">
                  <c:v>5.4794000000000079E-2</c:v>
                </c:pt>
                <c:pt idx="513">
                  <c:v>5.5083000000000014E-2</c:v>
                </c:pt>
                <c:pt idx="514">
                  <c:v>5.3408000000000004E-2</c:v>
                </c:pt>
                <c:pt idx="515">
                  <c:v>5.2921000000000003E-2</c:v>
                </c:pt>
                <c:pt idx="516">
                  <c:v>5.3760000000000044E-2</c:v>
                </c:pt>
                <c:pt idx="517">
                  <c:v>5.5475999999999998E-2</c:v>
                </c:pt>
                <c:pt idx="518">
                  <c:v>5.5772000000000044E-2</c:v>
                </c:pt>
                <c:pt idx="519">
                  <c:v>5.8610000000000002E-2</c:v>
                </c:pt>
                <c:pt idx="520">
                  <c:v>5.3213000000000003E-2</c:v>
                </c:pt>
                <c:pt idx="521">
                  <c:v>5.6644999999999966E-2</c:v>
                </c:pt>
                <c:pt idx="522">
                  <c:v>5.9306000000000088E-2</c:v>
                </c:pt>
                <c:pt idx="523">
                  <c:v>5.5546999999999999E-2</c:v>
                </c:pt>
                <c:pt idx="524">
                  <c:v>5.4657000000000004E-2</c:v>
                </c:pt>
                <c:pt idx="525">
                  <c:v>5.6547999999999987E-2</c:v>
                </c:pt>
                <c:pt idx="526">
                  <c:v>5.5324000000000012E-2</c:v>
                </c:pt>
                <c:pt idx="527">
                  <c:v>5.5706000000000054E-2</c:v>
                </c:pt>
                <c:pt idx="528">
                  <c:v>5.4929000000000013E-2</c:v>
                </c:pt>
                <c:pt idx="529">
                  <c:v>5.4781000000000045E-2</c:v>
                </c:pt>
                <c:pt idx="530">
                  <c:v>5.3177999999999996E-2</c:v>
                </c:pt>
                <c:pt idx="531">
                  <c:v>5.2496000000000084E-2</c:v>
                </c:pt>
                <c:pt idx="532">
                  <c:v>4.9735000000000043E-2</c:v>
                </c:pt>
                <c:pt idx="533">
                  <c:v>5.1693000000000003E-2</c:v>
                </c:pt>
                <c:pt idx="534">
                  <c:v>5.4499000000000034E-2</c:v>
                </c:pt>
                <c:pt idx="535">
                  <c:v>5.2834000000000034E-2</c:v>
                </c:pt>
                <c:pt idx="536">
                  <c:v>5.4098000000000056E-2</c:v>
                </c:pt>
                <c:pt idx="537">
                  <c:v>5.5473000000000022E-2</c:v>
                </c:pt>
                <c:pt idx="538">
                  <c:v>5.3962000000000024E-2</c:v>
                </c:pt>
                <c:pt idx="539">
                  <c:v>5.5546999999999999E-2</c:v>
                </c:pt>
                <c:pt idx="540">
                  <c:v>5.3915999999999999E-2</c:v>
                </c:pt>
                <c:pt idx="541">
                  <c:v>5.6499000000000001E-2</c:v>
                </c:pt>
                <c:pt idx="542">
                  <c:v>5.5555E-2</c:v>
                </c:pt>
                <c:pt idx="543">
                  <c:v>5.6200999999999987E-2</c:v>
                </c:pt>
                <c:pt idx="544">
                  <c:v>5.2041999999999998E-2</c:v>
                </c:pt>
                <c:pt idx="545">
                  <c:v>5.3156000000000002E-2</c:v>
                </c:pt>
                <c:pt idx="546">
                  <c:v>5.2259E-2</c:v>
                </c:pt>
                <c:pt idx="547">
                  <c:v>5.2728000000000004E-2</c:v>
                </c:pt>
                <c:pt idx="548">
                  <c:v>5.2062000000000053E-2</c:v>
                </c:pt>
                <c:pt idx="549">
                  <c:v>5.5581000000000012E-2</c:v>
                </c:pt>
                <c:pt idx="550">
                  <c:v>5.3220999999999997E-2</c:v>
                </c:pt>
                <c:pt idx="551">
                  <c:v>5.3558999999999996E-2</c:v>
                </c:pt>
                <c:pt idx="552">
                  <c:v>5.1950999999999997E-2</c:v>
                </c:pt>
                <c:pt idx="553">
                  <c:v>5.3887000000000004E-2</c:v>
                </c:pt>
                <c:pt idx="554">
                  <c:v>5.4336000000000086E-2</c:v>
                </c:pt>
                <c:pt idx="555">
                  <c:v>5.4470000000000032E-2</c:v>
                </c:pt>
                <c:pt idx="556">
                  <c:v>5.3098000000000013E-2</c:v>
                </c:pt>
                <c:pt idx="557">
                  <c:v>5.3690000000000002E-2</c:v>
                </c:pt>
                <c:pt idx="558">
                  <c:v>5.3623999999999998E-2</c:v>
                </c:pt>
                <c:pt idx="559">
                  <c:v>5.3622999999999997E-2</c:v>
                </c:pt>
                <c:pt idx="560">
                  <c:v>5.2718000000000077E-2</c:v>
                </c:pt>
                <c:pt idx="561">
                  <c:v>5.2866000000000066E-2</c:v>
                </c:pt>
                <c:pt idx="562">
                  <c:v>5.1359000000000002E-2</c:v>
                </c:pt>
                <c:pt idx="563">
                  <c:v>5.1269999999999996E-2</c:v>
                </c:pt>
                <c:pt idx="564">
                  <c:v>5.1118999999999998E-2</c:v>
                </c:pt>
                <c:pt idx="565">
                  <c:v>5.0602000000000022E-2</c:v>
                </c:pt>
                <c:pt idx="566">
                  <c:v>4.9484000000000042E-2</c:v>
                </c:pt>
                <c:pt idx="567">
                  <c:v>4.8597000000000022E-2</c:v>
                </c:pt>
                <c:pt idx="568">
                  <c:v>4.9819000000000044E-2</c:v>
                </c:pt>
                <c:pt idx="569">
                  <c:v>5.1122000000000001E-2</c:v>
                </c:pt>
                <c:pt idx="570">
                  <c:v>5.0500000000000003E-2</c:v>
                </c:pt>
                <c:pt idx="571">
                  <c:v>4.9494000000000045E-2</c:v>
                </c:pt>
                <c:pt idx="572">
                  <c:v>4.9401000000000014E-2</c:v>
                </c:pt>
                <c:pt idx="573">
                  <c:v>5.0023000000000012E-2</c:v>
                </c:pt>
                <c:pt idx="574">
                  <c:v>5.0750000000000024E-2</c:v>
                </c:pt>
                <c:pt idx="575">
                  <c:v>4.9734000000000056E-2</c:v>
                </c:pt>
                <c:pt idx="576">
                  <c:v>4.9048000000000001E-2</c:v>
                </c:pt>
                <c:pt idx="577">
                  <c:v>4.9794000000000074E-2</c:v>
                </c:pt>
                <c:pt idx="578">
                  <c:v>4.9453000000000046E-2</c:v>
                </c:pt>
                <c:pt idx="579">
                  <c:v>4.9944000000000002E-2</c:v>
                </c:pt>
                <c:pt idx="580">
                  <c:v>5.2779000000000013E-2</c:v>
                </c:pt>
                <c:pt idx="581">
                  <c:v>5.3855E-2</c:v>
                </c:pt>
                <c:pt idx="582">
                  <c:v>5.4084000000000042E-2</c:v>
                </c:pt>
                <c:pt idx="583">
                  <c:v>5.4904000000000022E-2</c:v>
                </c:pt>
                <c:pt idx="584">
                  <c:v>5.5143999999999999E-2</c:v>
                </c:pt>
                <c:pt idx="585">
                  <c:v>5.6205999999999985E-2</c:v>
                </c:pt>
                <c:pt idx="586">
                  <c:v>5.6973999999999997E-2</c:v>
                </c:pt>
                <c:pt idx="587">
                  <c:v>5.7013000000000078E-2</c:v>
                </c:pt>
                <c:pt idx="588">
                  <c:v>5.8549999999999977E-2</c:v>
                </c:pt>
                <c:pt idx="589">
                  <c:v>6.0716000000000075E-2</c:v>
                </c:pt>
                <c:pt idx="590">
                  <c:v>5.9580000000000043E-2</c:v>
                </c:pt>
                <c:pt idx="591">
                  <c:v>5.9710000000000076E-2</c:v>
                </c:pt>
                <c:pt idx="592">
                  <c:v>6.0351000000000023E-2</c:v>
                </c:pt>
                <c:pt idx="593">
                  <c:v>5.9661000000000013E-2</c:v>
                </c:pt>
                <c:pt idx="594">
                  <c:v>5.7477000000000014E-2</c:v>
                </c:pt>
                <c:pt idx="595">
                  <c:v>5.8385000000000013E-2</c:v>
                </c:pt>
                <c:pt idx="596">
                  <c:v>5.8553000000000001E-2</c:v>
                </c:pt>
                <c:pt idx="597">
                  <c:v>6.0900000000000003E-2</c:v>
                </c:pt>
                <c:pt idx="598">
                  <c:v>6.4767000000000116E-2</c:v>
                </c:pt>
                <c:pt idx="599">
                  <c:v>6.4595000000000014E-2</c:v>
                </c:pt>
                <c:pt idx="600">
                  <c:v>6.5684999999999993E-2</c:v>
                </c:pt>
                <c:pt idx="601">
                  <c:v>6.4949999999999994E-2</c:v>
                </c:pt>
                <c:pt idx="602">
                  <c:v>6.6826999999999998E-2</c:v>
                </c:pt>
                <c:pt idx="603">
                  <c:v>6.500800000000001E-2</c:v>
                </c:pt>
                <c:pt idx="604">
                  <c:v>6.5917000000000031E-2</c:v>
                </c:pt>
                <c:pt idx="605">
                  <c:v>6.6980999999999999E-2</c:v>
                </c:pt>
                <c:pt idx="606">
                  <c:v>6.9332000000000102E-2</c:v>
                </c:pt>
                <c:pt idx="607">
                  <c:v>6.6168000000000018E-2</c:v>
                </c:pt>
                <c:pt idx="608">
                  <c:v>6.7613000000000034E-2</c:v>
                </c:pt>
                <c:pt idx="609">
                  <c:v>6.6220000000000001E-2</c:v>
                </c:pt>
                <c:pt idx="610">
                  <c:v>7.4163000000000034E-2</c:v>
                </c:pt>
                <c:pt idx="611">
                  <c:v>7.3230000000000003E-2</c:v>
                </c:pt>
                <c:pt idx="612">
                  <c:v>7.3405999999999999E-2</c:v>
                </c:pt>
                <c:pt idx="613">
                  <c:v>7.1190000000000003E-2</c:v>
                </c:pt>
                <c:pt idx="614">
                  <c:v>7.1835999999999997E-2</c:v>
                </c:pt>
                <c:pt idx="615">
                  <c:v>6.9681999999999994E-2</c:v>
                </c:pt>
                <c:pt idx="616">
                  <c:v>7.3351E-2</c:v>
                </c:pt>
                <c:pt idx="617">
                  <c:v>7.5451000000000004E-2</c:v>
                </c:pt>
                <c:pt idx="618">
                  <c:v>7.5118000000000004E-2</c:v>
                </c:pt>
                <c:pt idx="619">
                  <c:v>7.5160000000000032E-2</c:v>
                </c:pt>
                <c:pt idx="620">
                  <c:v>8.011900000000001E-2</c:v>
                </c:pt>
                <c:pt idx="621">
                  <c:v>7.8328000000000009E-2</c:v>
                </c:pt>
                <c:pt idx="622">
                  <c:v>8.0761000000000041E-2</c:v>
                </c:pt>
                <c:pt idx="623">
                  <c:v>7.9987000000000072E-2</c:v>
                </c:pt>
                <c:pt idx="624">
                  <c:v>8.2961000000000021E-2</c:v>
                </c:pt>
                <c:pt idx="625">
                  <c:v>8.0649000000000026E-2</c:v>
                </c:pt>
                <c:pt idx="626">
                  <c:v>8.2540000000000002E-2</c:v>
                </c:pt>
                <c:pt idx="627">
                  <c:v>8.4322000000000022E-2</c:v>
                </c:pt>
                <c:pt idx="628">
                  <c:v>8.5607000000000086E-2</c:v>
                </c:pt>
                <c:pt idx="629">
                  <c:v>8.6336000000000024E-2</c:v>
                </c:pt>
                <c:pt idx="630">
                  <c:v>8.49970000000001E-2</c:v>
                </c:pt>
                <c:pt idx="631">
                  <c:v>8.8642000000000068E-2</c:v>
                </c:pt>
                <c:pt idx="632">
                  <c:v>8.8363000000000025E-2</c:v>
                </c:pt>
                <c:pt idx="633">
                  <c:v>8.7400999999999993E-2</c:v>
                </c:pt>
                <c:pt idx="634">
                  <c:v>9.2177000000000023E-2</c:v>
                </c:pt>
                <c:pt idx="635">
                  <c:v>9.2498000000000011E-2</c:v>
                </c:pt>
                <c:pt idx="636">
                  <c:v>9.1628000000000084E-2</c:v>
                </c:pt>
                <c:pt idx="637">
                  <c:v>9.2600000000000002E-2</c:v>
                </c:pt>
                <c:pt idx="638">
                  <c:v>9.1973000000000013E-2</c:v>
                </c:pt>
                <c:pt idx="639">
                  <c:v>9.357500000000013E-2</c:v>
                </c:pt>
                <c:pt idx="640">
                  <c:v>9.4347E-2</c:v>
                </c:pt>
                <c:pt idx="641">
                  <c:v>0.10070200000000007</c:v>
                </c:pt>
                <c:pt idx="642">
                  <c:v>0.10112699999999999</c:v>
                </c:pt>
                <c:pt idx="643">
                  <c:v>0.10372000000000012</c:v>
                </c:pt>
                <c:pt idx="644">
                  <c:v>0.10327100000000007</c:v>
                </c:pt>
                <c:pt idx="645">
                  <c:v>0.102178</c:v>
                </c:pt>
                <c:pt idx="646">
                  <c:v>0.10291599999999998</c:v>
                </c:pt>
                <c:pt idx="647">
                  <c:v>0.109457</c:v>
                </c:pt>
                <c:pt idx="648">
                  <c:v>0.11248</c:v>
                </c:pt>
                <c:pt idx="649">
                  <c:v>0.10914699999999999</c:v>
                </c:pt>
                <c:pt idx="650">
                  <c:v>0.11159500000000007</c:v>
                </c:pt>
                <c:pt idx="651">
                  <c:v>0.11143599999999998</c:v>
                </c:pt>
                <c:pt idx="652">
                  <c:v>0.11006000000000002</c:v>
                </c:pt>
                <c:pt idx="653">
                  <c:v>0.11512900000000002</c:v>
                </c:pt>
                <c:pt idx="654">
                  <c:v>0.10886100000000007</c:v>
                </c:pt>
                <c:pt idx="655">
                  <c:v>0.10997500000000007</c:v>
                </c:pt>
                <c:pt idx="656">
                  <c:v>0.1120879999999999</c:v>
                </c:pt>
                <c:pt idx="657">
                  <c:v>0.11670999999999998</c:v>
                </c:pt>
                <c:pt idx="658">
                  <c:v>0.11304</c:v>
                </c:pt>
                <c:pt idx="659">
                  <c:v>0.11370600000000007</c:v>
                </c:pt>
                <c:pt idx="660">
                  <c:v>0.110259</c:v>
                </c:pt>
                <c:pt idx="661">
                  <c:v>0.11523300000000007</c:v>
                </c:pt>
                <c:pt idx="662">
                  <c:v>0.11562900000000002</c:v>
                </c:pt>
                <c:pt idx="663">
                  <c:v>0.12439300000000009</c:v>
                </c:pt>
                <c:pt idx="664">
                  <c:v>0.12119700000000007</c:v>
                </c:pt>
                <c:pt idx="665">
                  <c:v>0.121379</c:v>
                </c:pt>
                <c:pt idx="666">
                  <c:v>0.12479000000000014</c:v>
                </c:pt>
                <c:pt idx="667">
                  <c:v>0.11708499999999998</c:v>
                </c:pt>
                <c:pt idx="668">
                  <c:v>0.11796600000000007</c:v>
                </c:pt>
                <c:pt idx="669">
                  <c:v>0.113381</c:v>
                </c:pt>
                <c:pt idx="670">
                  <c:v>0.11615300000000002</c:v>
                </c:pt>
                <c:pt idx="671">
                  <c:v>0.11703600000000007</c:v>
                </c:pt>
                <c:pt idx="672">
                  <c:v>0.11772100000000012</c:v>
                </c:pt>
                <c:pt idx="673">
                  <c:v>0.1225350000000001</c:v>
                </c:pt>
                <c:pt idx="674">
                  <c:v>0.12564400000000001</c:v>
                </c:pt>
                <c:pt idx="675">
                  <c:v>0.12062000000000009</c:v>
                </c:pt>
                <c:pt idx="676">
                  <c:v>0.118438</c:v>
                </c:pt>
                <c:pt idx="677">
                  <c:v>0.115452</c:v>
                </c:pt>
                <c:pt idx="678">
                  <c:v>0.1182610000000001</c:v>
                </c:pt>
                <c:pt idx="679">
                  <c:v>0.1217860000000001</c:v>
                </c:pt>
                <c:pt idx="680">
                  <c:v>0.12236900000000002</c:v>
                </c:pt>
                <c:pt idx="681">
                  <c:v>0.13059100000000001</c:v>
                </c:pt>
                <c:pt idx="682">
                  <c:v>0.12173900000000007</c:v>
                </c:pt>
                <c:pt idx="683">
                  <c:v>0.12033600000000007</c:v>
                </c:pt>
                <c:pt idx="684">
                  <c:v>0.12379999999999999</c:v>
                </c:pt>
                <c:pt idx="685">
                  <c:v>0.12890699999999999</c:v>
                </c:pt>
                <c:pt idx="686">
                  <c:v>0.12261500000000007</c:v>
                </c:pt>
                <c:pt idx="687">
                  <c:v>0.12372500000000014</c:v>
                </c:pt>
                <c:pt idx="688">
                  <c:v>0.12329700000000009</c:v>
                </c:pt>
                <c:pt idx="689">
                  <c:v>0.12476900000000009</c:v>
                </c:pt>
                <c:pt idx="690">
                  <c:v>0.126636</c:v>
                </c:pt>
                <c:pt idx="691">
                  <c:v>0.13157199999999997</c:v>
                </c:pt>
                <c:pt idx="692">
                  <c:v>0.12574500000000013</c:v>
                </c:pt>
                <c:pt idx="693">
                  <c:v>0.12778300000000001</c:v>
                </c:pt>
                <c:pt idx="694">
                  <c:v>0.12629099999999999</c:v>
                </c:pt>
                <c:pt idx="695">
                  <c:v>0.125165</c:v>
                </c:pt>
                <c:pt idx="696">
                  <c:v>0.130056</c:v>
                </c:pt>
                <c:pt idx="697">
                  <c:v>0.127529</c:v>
                </c:pt>
                <c:pt idx="698">
                  <c:v>0.13714100000000001</c:v>
                </c:pt>
                <c:pt idx="699">
                  <c:v>0.13809399999999999</c:v>
                </c:pt>
                <c:pt idx="700">
                  <c:v>0.13217099999999987</c:v>
                </c:pt>
                <c:pt idx="701">
                  <c:v>0.129329</c:v>
                </c:pt>
                <c:pt idx="702">
                  <c:v>0.12895100000000001</c:v>
                </c:pt>
                <c:pt idx="703">
                  <c:v>0.12692200000000001</c:v>
                </c:pt>
                <c:pt idx="704">
                  <c:v>0.13454400000000014</c:v>
                </c:pt>
                <c:pt idx="705">
                  <c:v>0.12675700000000001</c:v>
                </c:pt>
                <c:pt idx="706">
                  <c:v>0.12145</c:v>
                </c:pt>
                <c:pt idx="707">
                  <c:v>0.11727700000000002</c:v>
                </c:pt>
                <c:pt idx="708">
                  <c:v>0.117078</c:v>
                </c:pt>
                <c:pt idx="709">
                  <c:v>0.12604199999999999</c:v>
                </c:pt>
                <c:pt idx="710">
                  <c:v>0.12495000000000002</c:v>
                </c:pt>
                <c:pt idx="711">
                  <c:v>0.13604100000000013</c:v>
                </c:pt>
                <c:pt idx="712">
                  <c:v>0.12917899999999988</c:v>
                </c:pt>
                <c:pt idx="713">
                  <c:v>0.13304900000000014</c:v>
                </c:pt>
                <c:pt idx="714">
                  <c:v>0.13123299999999999</c:v>
                </c:pt>
                <c:pt idx="715">
                  <c:v>0.13477700000000001</c:v>
                </c:pt>
                <c:pt idx="716">
                  <c:v>0.13244200000000017</c:v>
                </c:pt>
                <c:pt idx="717">
                  <c:v>0.13383100000000001</c:v>
                </c:pt>
                <c:pt idx="718">
                  <c:v>0.13024100000000013</c:v>
                </c:pt>
                <c:pt idx="719">
                  <c:v>0.12233100000000002</c:v>
                </c:pt>
                <c:pt idx="720">
                  <c:v>0.12357500000000009</c:v>
                </c:pt>
                <c:pt idx="721">
                  <c:v>0.12263900000000007</c:v>
                </c:pt>
                <c:pt idx="722">
                  <c:v>0.12291199999999998</c:v>
                </c:pt>
                <c:pt idx="723">
                  <c:v>0.13063900000000001</c:v>
                </c:pt>
                <c:pt idx="724">
                  <c:v>0.12069500000000011</c:v>
                </c:pt>
                <c:pt idx="725">
                  <c:v>0.12454100000000007</c:v>
                </c:pt>
                <c:pt idx="726">
                  <c:v>0.12889999999999999</c:v>
                </c:pt>
                <c:pt idx="727">
                  <c:v>0.12803899999999999</c:v>
                </c:pt>
                <c:pt idx="728">
                  <c:v>0.12869900000000001</c:v>
                </c:pt>
                <c:pt idx="729">
                  <c:v>0.12848699999999999</c:v>
                </c:pt>
                <c:pt idx="730">
                  <c:v>0.126083</c:v>
                </c:pt>
                <c:pt idx="731">
                  <c:v>0.13098099999999999</c:v>
                </c:pt>
                <c:pt idx="732">
                  <c:v>0.12401400000000007</c:v>
                </c:pt>
                <c:pt idx="733">
                  <c:v>0.12767799999999987</c:v>
                </c:pt>
                <c:pt idx="734">
                  <c:v>0.13062599999999988</c:v>
                </c:pt>
                <c:pt idx="735">
                  <c:v>0.13738800000000001</c:v>
                </c:pt>
                <c:pt idx="736">
                  <c:v>0.13031300000000001</c:v>
                </c:pt>
                <c:pt idx="737">
                  <c:v>0.12825600000000001</c:v>
                </c:pt>
                <c:pt idx="738">
                  <c:v>0.12146200000000007</c:v>
                </c:pt>
                <c:pt idx="739">
                  <c:v>0.12021400000000007</c:v>
                </c:pt>
                <c:pt idx="740">
                  <c:v>0.11768099999999998</c:v>
                </c:pt>
                <c:pt idx="741">
                  <c:v>0.12278699999999999</c:v>
                </c:pt>
                <c:pt idx="742">
                  <c:v>0.13450400000000001</c:v>
                </c:pt>
                <c:pt idx="743">
                  <c:v>0.12448600000000007</c:v>
                </c:pt>
                <c:pt idx="744">
                  <c:v>0.12290300000000007</c:v>
                </c:pt>
                <c:pt idx="745">
                  <c:v>0.12330000000000002</c:v>
                </c:pt>
                <c:pt idx="746">
                  <c:v>0.12212099999999999</c:v>
                </c:pt>
                <c:pt idx="747">
                  <c:v>0.13189699999999999</c:v>
                </c:pt>
                <c:pt idx="748">
                  <c:v>0.12440100000000007</c:v>
                </c:pt>
                <c:pt idx="749">
                  <c:v>0.13081599999999999</c:v>
                </c:pt>
                <c:pt idx="750">
                  <c:v>0.12684100000000001</c:v>
                </c:pt>
                <c:pt idx="751">
                  <c:v>0.12986700000000001</c:v>
                </c:pt>
                <c:pt idx="752">
                  <c:v>0.121507</c:v>
                </c:pt>
                <c:pt idx="753">
                  <c:v>0.12931100000000001</c:v>
                </c:pt>
                <c:pt idx="754">
                  <c:v>0.13094800000000018</c:v>
                </c:pt>
                <c:pt idx="755">
                  <c:v>0.13394300000000017</c:v>
                </c:pt>
                <c:pt idx="756">
                  <c:v>0.13300699999999999</c:v>
                </c:pt>
                <c:pt idx="757">
                  <c:v>0.126777</c:v>
                </c:pt>
                <c:pt idx="758">
                  <c:v>0.129691</c:v>
                </c:pt>
                <c:pt idx="759">
                  <c:v>0.123588</c:v>
                </c:pt>
                <c:pt idx="760">
                  <c:v>0.11896500000000007</c:v>
                </c:pt>
                <c:pt idx="761">
                  <c:v>0.12937899999999997</c:v>
                </c:pt>
                <c:pt idx="762">
                  <c:v>0.12224300000000009</c:v>
                </c:pt>
                <c:pt idx="763">
                  <c:v>0.13054399999999999</c:v>
                </c:pt>
                <c:pt idx="764">
                  <c:v>0.12621099999999999</c:v>
                </c:pt>
                <c:pt idx="765">
                  <c:v>0.12879599999999999</c:v>
                </c:pt>
                <c:pt idx="766">
                  <c:v>0.12737599999999988</c:v>
                </c:pt>
                <c:pt idx="767">
                  <c:v>0.12253699999999999</c:v>
                </c:pt>
                <c:pt idx="768">
                  <c:v>0.11853400000000007</c:v>
                </c:pt>
                <c:pt idx="769">
                  <c:v>0.122377</c:v>
                </c:pt>
                <c:pt idx="770">
                  <c:v>0.12928899999999999</c:v>
                </c:pt>
                <c:pt idx="771">
                  <c:v>0.14074300000000017</c:v>
                </c:pt>
                <c:pt idx="772">
                  <c:v>0.13075800000000001</c:v>
                </c:pt>
                <c:pt idx="773">
                  <c:v>0.13084399999999999</c:v>
                </c:pt>
                <c:pt idx="774">
                  <c:v>0.13522600000000001</c:v>
                </c:pt>
                <c:pt idx="775">
                  <c:v>0.13642099999999999</c:v>
                </c:pt>
                <c:pt idx="776">
                  <c:v>0.13059499999999999</c:v>
                </c:pt>
                <c:pt idx="777">
                  <c:v>0.12649299999999999</c:v>
                </c:pt>
                <c:pt idx="778">
                  <c:v>0.12626399999999999</c:v>
                </c:pt>
                <c:pt idx="779">
                  <c:v>0.120018</c:v>
                </c:pt>
                <c:pt idx="780">
                  <c:v>0.12994800000000017</c:v>
                </c:pt>
                <c:pt idx="781">
                  <c:v>0.13183</c:v>
                </c:pt>
                <c:pt idx="782">
                  <c:v>0.127802</c:v>
                </c:pt>
                <c:pt idx="783">
                  <c:v>0.13200500000000001</c:v>
                </c:pt>
                <c:pt idx="784">
                  <c:v>0.12737899999999988</c:v>
                </c:pt>
                <c:pt idx="785">
                  <c:v>0.12783800000000001</c:v>
                </c:pt>
                <c:pt idx="786">
                  <c:v>0.13006000000000001</c:v>
                </c:pt>
                <c:pt idx="787">
                  <c:v>0.12341199999999998</c:v>
                </c:pt>
                <c:pt idx="788">
                  <c:v>0.12082400000000007</c:v>
                </c:pt>
                <c:pt idx="789">
                  <c:v>0.12587799999999988</c:v>
                </c:pt>
                <c:pt idx="790">
                  <c:v>0.12667899999999988</c:v>
                </c:pt>
                <c:pt idx="791">
                  <c:v>0.13216999999999998</c:v>
                </c:pt>
                <c:pt idx="792">
                  <c:v>0.13329900000000014</c:v>
                </c:pt>
                <c:pt idx="793">
                  <c:v>0.12593499999999999</c:v>
                </c:pt>
                <c:pt idx="794">
                  <c:v>0.13205700000000001</c:v>
                </c:pt>
                <c:pt idx="795">
                  <c:v>0.13037099999999988</c:v>
                </c:pt>
                <c:pt idx="796">
                  <c:v>0.12928200000000001</c:v>
                </c:pt>
                <c:pt idx="797">
                  <c:v>0.12954199999999999</c:v>
                </c:pt>
                <c:pt idx="798">
                  <c:v>0.12983700000000001</c:v>
                </c:pt>
                <c:pt idx="799">
                  <c:v>0.13447100000000001</c:v>
                </c:pt>
                <c:pt idx="800">
                  <c:v>0.13006899999999999</c:v>
                </c:pt>
                <c:pt idx="801">
                  <c:v>0.12754499999999999</c:v>
                </c:pt>
                <c:pt idx="802">
                  <c:v>0.12096200000000007</c:v>
                </c:pt>
                <c:pt idx="803">
                  <c:v>0.12809499999999999</c:v>
                </c:pt>
                <c:pt idx="804">
                  <c:v>0.11626900000000007</c:v>
                </c:pt>
                <c:pt idx="805">
                  <c:v>0.12337400000000007</c:v>
                </c:pt>
                <c:pt idx="806">
                  <c:v>0.12537899999999988</c:v>
                </c:pt>
                <c:pt idx="807">
                  <c:v>0.1224240000000001</c:v>
                </c:pt>
                <c:pt idx="808">
                  <c:v>0.129388</c:v>
                </c:pt>
                <c:pt idx="809">
                  <c:v>0.12368100000000007</c:v>
                </c:pt>
                <c:pt idx="810">
                  <c:v>0.12222800000000007</c:v>
                </c:pt>
                <c:pt idx="811">
                  <c:v>0.13246100000000013</c:v>
                </c:pt>
                <c:pt idx="812">
                  <c:v>0.12967199999999987</c:v>
                </c:pt>
                <c:pt idx="813">
                  <c:v>0.12606899999999999</c:v>
                </c:pt>
                <c:pt idx="814">
                  <c:v>0.12948000000000001</c:v>
                </c:pt>
                <c:pt idx="815">
                  <c:v>0.13134699999999999</c:v>
                </c:pt>
                <c:pt idx="816">
                  <c:v>0.13091600000000017</c:v>
                </c:pt>
                <c:pt idx="817">
                  <c:v>0.12736500000000001</c:v>
                </c:pt>
                <c:pt idx="818">
                  <c:v>0.13328400000000001</c:v>
                </c:pt>
                <c:pt idx="819">
                  <c:v>0.12622700000000001</c:v>
                </c:pt>
                <c:pt idx="820">
                  <c:v>0.12162500000000011</c:v>
                </c:pt>
                <c:pt idx="821">
                  <c:v>0.12654899999999999</c:v>
                </c:pt>
                <c:pt idx="822">
                  <c:v>0.133634</c:v>
                </c:pt>
                <c:pt idx="823">
                  <c:v>0.12211600000000007</c:v>
                </c:pt>
                <c:pt idx="824">
                  <c:v>0.12603800000000001</c:v>
                </c:pt>
                <c:pt idx="825">
                  <c:v>0.13778899999999999</c:v>
                </c:pt>
                <c:pt idx="826">
                  <c:v>0.13648700000000014</c:v>
                </c:pt>
                <c:pt idx="827">
                  <c:v>0.132881</c:v>
                </c:pt>
                <c:pt idx="828">
                  <c:v>0.12546099999999999</c:v>
                </c:pt>
                <c:pt idx="829">
                  <c:v>0.11734600000000002</c:v>
                </c:pt>
                <c:pt idx="830">
                  <c:v>0.122812</c:v>
                </c:pt>
                <c:pt idx="831">
                  <c:v>0.13654400000000014</c:v>
                </c:pt>
                <c:pt idx="832">
                  <c:v>0.14158799999999999</c:v>
                </c:pt>
                <c:pt idx="833">
                  <c:v>0.14044800000000024</c:v>
                </c:pt>
                <c:pt idx="834">
                  <c:v>0.14609100000000014</c:v>
                </c:pt>
                <c:pt idx="835">
                  <c:v>0.14446800000000024</c:v>
                </c:pt>
                <c:pt idx="836">
                  <c:v>0.13209499999999999</c:v>
                </c:pt>
                <c:pt idx="837">
                  <c:v>0.134687</c:v>
                </c:pt>
                <c:pt idx="838">
                  <c:v>0.13923700000000014</c:v>
                </c:pt>
                <c:pt idx="839">
                  <c:v>0.14518800000000001</c:v>
                </c:pt>
                <c:pt idx="840">
                  <c:v>0.14462700000000001</c:v>
                </c:pt>
                <c:pt idx="841">
                  <c:v>0.14886600000000014</c:v>
                </c:pt>
                <c:pt idx="842">
                  <c:v>0.14490900000000023</c:v>
                </c:pt>
                <c:pt idx="843">
                  <c:v>0.14142000000000013</c:v>
                </c:pt>
                <c:pt idx="844">
                  <c:v>0.14369499999999999</c:v>
                </c:pt>
                <c:pt idx="845">
                  <c:v>0.15889100000000017</c:v>
                </c:pt>
                <c:pt idx="846">
                  <c:v>0.16095100000000001</c:v>
                </c:pt>
                <c:pt idx="847">
                  <c:v>0.15974700000000031</c:v>
                </c:pt>
                <c:pt idx="848">
                  <c:v>0.15619500000000014</c:v>
                </c:pt>
                <c:pt idx="849">
                  <c:v>0.15555000000000013</c:v>
                </c:pt>
                <c:pt idx="850">
                  <c:v>0.15308500000000014</c:v>
                </c:pt>
                <c:pt idx="851">
                  <c:v>0.16533200000000001</c:v>
                </c:pt>
                <c:pt idx="852">
                  <c:v>0.16331599999999999</c:v>
                </c:pt>
                <c:pt idx="853">
                  <c:v>0.16773700000000014</c:v>
                </c:pt>
                <c:pt idx="854">
                  <c:v>0.16596200000000014</c:v>
                </c:pt>
                <c:pt idx="855">
                  <c:v>0.18902400000000014</c:v>
                </c:pt>
                <c:pt idx="856">
                  <c:v>0.198273</c:v>
                </c:pt>
                <c:pt idx="857">
                  <c:v>0.197022</c:v>
                </c:pt>
                <c:pt idx="858">
                  <c:v>0.19972200000000001</c:v>
                </c:pt>
                <c:pt idx="859">
                  <c:v>0.203372</c:v>
                </c:pt>
                <c:pt idx="860">
                  <c:v>0.20155899999999999</c:v>
                </c:pt>
                <c:pt idx="861">
                  <c:v>0.20589399999999999</c:v>
                </c:pt>
                <c:pt idx="862">
                  <c:v>0.22284599999999999</c:v>
                </c:pt>
                <c:pt idx="863">
                  <c:v>0.22123399999999999</c:v>
                </c:pt>
                <c:pt idx="864">
                  <c:v>0.21707799999999999</c:v>
                </c:pt>
                <c:pt idx="865">
                  <c:v>0.21205599999999999</c:v>
                </c:pt>
                <c:pt idx="866">
                  <c:v>0.21935099999999999</c:v>
                </c:pt>
                <c:pt idx="867">
                  <c:v>0.225609</c:v>
                </c:pt>
                <c:pt idx="868">
                  <c:v>0.23118900000000001</c:v>
                </c:pt>
                <c:pt idx="869">
                  <c:v>0.22047900000000001</c:v>
                </c:pt>
                <c:pt idx="870">
                  <c:v>0.225603</c:v>
                </c:pt>
                <c:pt idx="871">
                  <c:v>0.239122</c:v>
                </c:pt>
                <c:pt idx="872">
                  <c:v>0.23656500000000014</c:v>
                </c:pt>
                <c:pt idx="873">
                  <c:v>0.24011299999999999</c:v>
                </c:pt>
                <c:pt idx="874">
                  <c:v>0.23572199999999999</c:v>
                </c:pt>
                <c:pt idx="875">
                  <c:v>0.71021999999999996</c:v>
                </c:pt>
                <c:pt idx="876">
                  <c:v>0.92825400000000002</c:v>
                </c:pt>
                <c:pt idx="877">
                  <c:v>0.93808000000000002</c:v>
                </c:pt>
                <c:pt idx="878">
                  <c:v>0.91738399999999931</c:v>
                </c:pt>
                <c:pt idx="879">
                  <c:v>0.92669800000000069</c:v>
                </c:pt>
                <c:pt idx="880">
                  <c:v>0.93698300000000001</c:v>
                </c:pt>
                <c:pt idx="881">
                  <c:v>0.94888499999999998</c:v>
                </c:pt>
                <c:pt idx="882">
                  <c:v>1.1617639999999998</c:v>
                </c:pt>
                <c:pt idx="883">
                  <c:v>0.9458250000000008</c:v>
                </c:pt>
                <c:pt idx="884">
                  <c:v>0.90527199999999997</c:v>
                </c:pt>
                <c:pt idx="885">
                  <c:v>1.278241</c:v>
                </c:pt>
                <c:pt idx="886">
                  <c:v>1.275272</c:v>
                </c:pt>
                <c:pt idx="887">
                  <c:v>1.2682370000000001</c:v>
                </c:pt>
                <c:pt idx="888">
                  <c:v>1.303477</c:v>
                </c:pt>
                <c:pt idx="889">
                  <c:v>1.145249</c:v>
                </c:pt>
                <c:pt idx="890">
                  <c:v>1.131138</c:v>
                </c:pt>
                <c:pt idx="891">
                  <c:v>1.3232239999999988</c:v>
                </c:pt>
                <c:pt idx="892">
                  <c:v>1.3439749999999988</c:v>
                </c:pt>
                <c:pt idx="893">
                  <c:v>1.1625650000000001</c:v>
                </c:pt>
                <c:pt idx="894">
                  <c:v>1.334665</c:v>
                </c:pt>
                <c:pt idx="895">
                  <c:v>1.3399009999999998</c:v>
                </c:pt>
                <c:pt idx="896">
                  <c:v>0.96484300000000056</c:v>
                </c:pt>
                <c:pt idx="897">
                  <c:v>1.15842</c:v>
                </c:pt>
                <c:pt idx="898">
                  <c:v>0.95822200000000002</c:v>
                </c:pt>
                <c:pt idx="899">
                  <c:v>0.70743199999999951</c:v>
                </c:pt>
                <c:pt idx="900">
                  <c:v>0.95685299999999951</c:v>
                </c:pt>
                <c:pt idx="901">
                  <c:v>0.96962600000000054</c:v>
                </c:pt>
                <c:pt idx="902">
                  <c:v>0.97533700000000001</c:v>
                </c:pt>
                <c:pt idx="903">
                  <c:v>0.71852099999999997</c:v>
                </c:pt>
                <c:pt idx="904">
                  <c:v>0.72051299999999918</c:v>
                </c:pt>
                <c:pt idx="905">
                  <c:v>0.72204299999999999</c:v>
                </c:pt>
                <c:pt idx="906">
                  <c:v>0.97703200000000001</c:v>
                </c:pt>
                <c:pt idx="907">
                  <c:v>1.1762330000000001</c:v>
                </c:pt>
                <c:pt idx="908">
                  <c:v>1.1734039999999999</c:v>
                </c:pt>
                <c:pt idx="909">
                  <c:v>1.0006199999999998</c:v>
                </c:pt>
                <c:pt idx="910">
                  <c:v>0.74180900000000083</c:v>
                </c:pt>
                <c:pt idx="911">
                  <c:v>0.73077800000000082</c:v>
                </c:pt>
                <c:pt idx="912">
                  <c:v>0.72912399999999999</c:v>
                </c:pt>
                <c:pt idx="913">
                  <c:v>0.71032700000000004</c:v>
                </c:pt>
                <c:pt idx="914">
                  <c:v>0.71978000000000053</c:v>
                </c:pt>
                <c:pt idx="915">
                  <c:v>0.73402699999999999</c:v>
                </c:pt>
                <c:pt idx="916">
                  <c:v>0.9663619999999995</c:v>
                </c:pt>
                <c:pt idx="917">
                  <c:v>0.94797900000000068</c:v>
                </c:pt>
                <c:pt idx="918">
                  <c:v>0.95575500000000069</c:v>
                </c:pt>
                <c:pt idx="919">
                  <c:v>1.195954</c:v>
                </c:pt>
                <c:pt idx="920">
                  <c:v>0.98457799999999918</c:v>
                </c:pt>
                <c:pt idx="921">
                  <c:v>0.32986700000000041</c:v>
                </c:pt>
                <c:pt idx="922">
                  <c:v>0.30572000000000032</c:v>
                </c:pt>
                <c:pt idx="923">
                  <c:v>0.74500900000000081</c:v>
                </c:pt>
                <c:pt idx="924">
                  <c:v>0.99043199999999931</c:v>
                </c:pt>
                <c:pt idx="925">
                  <c:v>0.99918099999999932</c:v>
                </c:pt>
                <c:pt idx="926">
                  <c:v>1.184081000000001</c:v>
                </c:pt>
                <c:pt idx="927">
                  <c:v>0.979236</c:v>
                </c:pt>
                <c:pt idx="928">
                  <c:v>1.1863590000000011</c:v>
                </c:pt>
                <c:pt idx="929">
                  <c:v>0.73624699999999998</c:v>
                </c:pt>
                <c:pt idx="930">
                  <c:v>0.71496199999999999</c:v>
                </c:pt>
                <c:pt idx="931">
                  <c:v>0.71701199999999998</c:v>
                </c:pt>
                <c:pt idx="932">
                  <c:v>0.72207399999999999</c:v>
                </c:pt>
                <c:pt idx="933">
                  <c:v>0.71595500000000056</c:v>
                </c:pt>
                <c:pt idx="934">
                  <c:v>0.71559300000000003</c:v>
                </c:pt>
                <c:pt idx="935">
                  <c:v>0.71000900000000056</c:v>
                </c:pt>
                <c:pt idx="936">
                  <c:v>0.96576700000000004</c:v>
                </c:pt>
                <c:pt idx="937">
                  <c:v>1.183673</c:v>
                </c:pt>
                <c:pt idx="938">
                  <c:v>0.69917300000000004</c:v>
                </c:pt>
                <c:pt idx="939">
                  <c:v>0.96739399999999998</c:v>
                </c:pt>
                <c:pt idx="940">
                  <c:v>1.2013539999999998</c:v>
                </c:pt>
                <c:pt idx="941">
                  <c:v>0.73334100000000069</c:v>
                </c:pt>
                <c:pt idx="942">
                  <c:v>0.72161799999999998</c:v>
                </c:pt>
                <c:pt idx="943">
                  <c:v>0.98397000000000001</c:v>
                </c:pt>
                <c:pt idx="944">
                  <c:v>0.72179400000000082</c:v>
                </c:pt>
                <c:pt idx="945">
                  <c:v>0.98782700000000001</c:v>
                </c:pt>
                <c:pt idx="946">
                  <c:v>0.95515899999999998</c:v>
                </c:pt>
                <c:pt idx="947">
                  <c:v>0.97074600000000055</c:v>
                </c:pt>
                <c:pt idx="948">
                  <c:v>1.1826160000000001</c:v>
                </c:pt>
                <c:pt idx="949">
                  <c:v>0.99438099999999918</c:v>
                </c:pt>
                <c:pt idx="950">
                  <c:v>0.71436100000000002</c:v>
                </c:pt>
                <c:pt idx="951">
                  <c:v>0.70730899999999997</c:v>
                </c:pt>
                <c:pt idx="952">
                  <c:v>0.71379200000000054</c:v>
                </c:pt>
                <c:pt idx="953">
                  <c:v>0.72711899999999996</c:v>
                </c:pt>
                <c:pt idx="954">
                  <c:v>0.72617500000000068</c:v>
                </c:pt>
                <c:pt idx="955">
                  <c:v>1.2136219999999982</c:v>
                </c:pt>
                <c:pt idx="956">
                  <c:v>0.97157499999999997</c:v>
                </c:pt>
                <c:pt idx="957">
                  <c:v>0.96763299999999997</c:v>
                </c:pt>
                <c:pt idx="958">
                  <c:v>0.95615799999999951</c:v>
                </c:pt>
                <c:pt idx="959">
                  <c:v>0.71175200000000005</c:v>
                </c:pt>
                <c:pt idx="960">
                  <c:v>0.71148599999999951</c:v>
                </c:pt>
                <c:pt idx="961">
                  <c:v>0.720912</c:v>
                </c:pt>
                <c:pt idx="962">
                  <c:v>1.2015199999999988</c:v>
                </c:pt>
                <c:pt idx="963">
                  <c:v>0.73039799999999999</c:v>
                </c:pt>
                <c:pt idx="964">
                  <c:v>0.970526</c:v>
                </c:pt>
                <c:pt idx="965">
                  <c:v>0.71961900000000056</c:v>
                </c:pt>
                <c:pt idx="966">
                  <c:v>0.71443599999999996</c:v>
                </c:pt>
                <c:pt idx="967">
                  <c:v>0.97197699999999998</c:v>
                </c:pt>
                <c:pt idx="968">
                  <c:v>0.9736890000000008</c:v>
                </c:pt>
                <c:pt idx="969">
                  <c:v>0.71767400000000081</c:v>
                </c:pt>
                <c:pt idx="970">
                  <c:v>1.0055539999999998</c:v>
                </c:pt>
                <c:pt idx="971">
                  <c:v>0.99146499999999926</c:v>
                </c:pt>
                <c:pt idx="972">
                  <c:v>0.73198900000000056</c:v>
                </c:pt>
                <c:pt idx="973">
                  <c:v>0.99828799999999918</c:v>
                </c:pt>
                <c:pt idx="974">
                  <c:v>0.74195199999999994</c:v>
                </c:pt>
                <c:pt idx="975">
                  <c:v>0.29044200000000026</c:v>
                </c:pt>
                <c:pt idx="976">
                  <c:v>0.70385600000000004</c:v>
                </c:pt>
                <c:pt idx="977">
                  <c:v>0.69472599999999995</c:v>
                </c:pt>
                <c:pt idx="978">
                  <c:v>0.6958480000000008</c:v>
                </c:pt>
                <c:pt idx="979">
                  <c:v>0.72610600000000003</c:v>
                </c:pt>
                <c:pt idx="980">
                  <c:v>0.97372499999999995</c:v>
                </c:pt>
                <c:pt idx="981">
                  <c:v>0.98363</c:v>
                </c:pt>
                <c:pt idx="982">
                  <c:v>0.98085800000000001</c:v>
                </c:pt>
                <c:pt idx="983">
                  <c:v>0.70517500000000055</c:v>
                </c:pt>
                <c:pt idx="984">
                  <c:v>0.70995200000000003</c:v>
                </c:pt>
                <c:pt idx="985">
                  <c:v>1.0054409999999998</c:v>
                </c:pt>
                <c:pt idx="986">
                  <c:v>0.98027399999999931</c:v>
                </c:pt>
                <c:pt idx="987">
                  <c:v>0.9905899999999993</c:v>
                </c:pt>
                <c:pt idx="988">
                  <c:v>0.99642199999999959</c:v>
                </c:pt>
                <c:pt idx="989">
                  <c:v>0.7452250000000008</c:v>
                </c:pt>
                <c:pt idx="990">
                  <c:v>0.74924700000000055</c:v>
                </c:pt>
                <c:pt idx="991">
                  <c:v>0.74811099999999997</c:v>
                </c:pt>
                <c:pt idx="992">
                  <c:v>0.28000900000000001</c:v>
                </c:pt>
                <c:pt idx="993">
                  <c:v>0.28386600000000034</c:v>
                </c:pt>
                <c:pt idx="994">
                  <c:v>0.27761000000000002</c:v>
                </c:pt>
                <c:pt idx="995">
                  <c:v>0.68769899999999995</c:v>
                </c:pt>
                <c:pt idx="996">
                  <c:v>0.68962800000000068</c:v>
                </c:pt>
                <c:pt idx="997">
                  <c:v>0.70382400000000056</c:v>
                </c:pt>
                <c:pt idx="998">
                  <c:v>0.97776500000000055</c:v>
                </c:pt>
                <c:pt idx="999">
                  <c:v>0.98537599999999959</c:v>
                </c:pt>
                <c:pt idx="1000">
                  <c:v>1.2174739999999988</c:v>
                </c:pt>
              </c:numCache>
            </c:numRef>
          </c:val>
        </c:ser>
        <c:marker val="1"/>
        <c:axId val="137825280"/>
        <c:axId val="138106752"/>
      </c:lineChart>
      <c:catAx>
        <c:axId val="137825280"/>
        <c:scaling>
          <c:orientation val="minMax"/>
        </c:scaling>
        <c:axPos val="b"/>
        <c:tickLblPos val="nextTo"/>
        <c:crossAx val="138106752"/>
        <c:crosses val="autoZero"/>
        <c:auto val="1"/>
        <c:lblAlgn val="ctr"/>
        <c:lblOffset val="100"/>
      </c:catAx>
      <c:valAx>
        <c:axId val="138106752"/>
        <c:scaling>
          <c:orientation val="minMax"/>
        </c:scaling>
        <c:axPos val="l"/>
        <c:majorGridlines/>
        <c:numFmt formatCode="General" sourceLinked="1"/>
        <c:tickLblPos val="nextTo"/>
        <c:crossAx val="137825280"/>
        <c:crosses val="autoZero"/>
        <c:crossBetween val="between"/>
      </c:valAx>
    </c:plotArea>
    <c:plotVisOnly val="1"/>
  </c:chart>
  <c:externalData r:id="rId1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zh-CN"/>
  <c:chart>
    <c:plotArea>
      <c:layout/>
      <c:lineChart>
        <c:grouping val="standard"/>
        <c:ser>
          <c:idx val="0"/>
          <c:order val="0"/>
          <c:marker>
            <c:symbol val="none"/>
          </c:marker>
          <c:val>
            <c:numRef>
              <c:f>AntData!$A$7358:$A$8595</c:f>
              <c:numCache>
                <c:formatCode>General</c:formatCode>
                <c:ptCount val="1238"/>
                <c:pt idx="0">
                  <c:v>1.0000000000000005E-2</c:v>
                </c:pt>
                <c:pt idx="1">
                  <c:v>1.0000000000000005E-2</c:v>
                </c:pt>
                <c:pt idx="2">
                  <c:v>1.0000000000000005E-2</c:v>
                </c:pt>
                <c:pt idx="3">
                  <c:v>1.0000000000000005E-2</c:v>
                </c:pt>
                <c:pt idx="4">
                  <c:v>1.0000000000000005E-2</c:v>
                </c:pt>
                <c:pt idx="5">
                  <c:v>1.0000000000000005E-2</c:v>
                </c:pt>
                <c:pt idx="6">
                  <c:v>1.0000000000000005E-2</c:v>
                </c:pt>
                <c:pt idx="7">
                  <c:v>1.0000000000000005E-2</c:v>
                </c:pt>
                <c:pt idx="8">
                  <c:v>1.0000000000000005E-2</c:v>
                </c:pt>
                <c:pt idx="9">
                  <c:v>1.2500000000000001E-2</c:v>
                </c:pt>
                <c:pt idx="10">
                  <c:v>1.2500000000000001E-2</c:v>
                </c:pt>
                <c:pt idx="11">
                  <c:v>1.2500000000000001E-2</c:v>
                </c:pt>
                <c:pt idx="12">
                  <c:v>1.4999999999999998E-2</c:v>
                </c:pt>
                <c:pt idx="13">
                  <c:v>1.0000000000000005E-2</c:v>
                </c:pt>
                <c:pt idx="14">
                  <c:v>1.2500000000000001E-2</c:v>
                </c:pt>
                <c:pt idx="15">
                  <c:v>1.2500000000000001E-2</c:v>
                </c:pt>
                <c:pt idx="16">
                  <c:v>1.2500000000000001E-2</c:v>
                </c:pt>
                <c:pt idx="17">
                  <c:v>1.0000000000000005E-2</c:v>
                </c:pt>
                <c:pt idx="18">
                  <c:v>1.0000000000000005E-2</c:v>
                </c:pt>
                <c:pt idx="19">
                  <c:v>1.0000000000000005E-2</c:v>
                </c:pt>
                <c:pt idx="20">
                  <c:v>1.0000000000000005E-2</c:v>
                </c:pt>
                <c:pt idx="21">
                  <c:v>1.0000000000000005E-2</c:v>
                </c:pt>
                <c:pt idx="22">
                  <c:v>1.7500000000000005E-2</c:v>
                </c:pt>
                <c:pt idx="23">
                  <c:v>1.4999999999999998E-2</c:v>
                </c:pt>
                <c:pt idx="24">
                  <c:v>1.4999999999999998E-2</c:v>
                </c:pt>
                <c:pt idx="25">
                  <c:v>1.0000000000000005E-2</c:v>
                </c:pt>
                <c:pt idx="26">
                  <c:v>7.5000000000000075E-3</c:v>
                </c:pt>
                <c:pt idx="27">
                  <c:v>2.0000000000000011E-2</c:v>
                </c:pt>
                <c:pt idx="28">
                  <c:v>2.0000000000000011E-2</c:v>
                </c:pt>
                <c:pt idx="29">
                  <c:v>1.0000000000000005E-2</c:v>
                </c:pt>
                <c:pt idx="30">
                  <c:v>1.2500000000000001E-2</c:v>
                </c:pt>
                <c:pt idx="31">
                  <c:v>1.2500000000000001E-2</c:v>
                </c:pt>
                <c:pt idx="32">
                  <c:v>1.2500000000000001E-2</c:v>
                </c:pt>
                <c:pt idx="33">
                  <c:v>1.0000000000000005E-2</c:v>
                </c:pt>
                <c:pt idx="34">
                  <c:v>1.0000000000000005E-2</c:v>
                </c:pt>
                <c:pt idx="35">
                  <c:v>1.2500000000000001E-2</c:v>
                </c:pt>
                <c:pt idx="36">
                  <c:v>1.2500000000000001E-2</c:v>
                </c:pt>
                <c:pt idx="37">
                  <c:v>2.0000000000000011E-2</c:v>
                </c:pt>
                <c:pt idx="38">
                  <c:v>2.0000000000000011E-2</c:v>
                </c:pt>
                <c:pt idx="39">
                  <c:v>7.5000000000000075E-3</c:v>
                </c:pt>
                <c:pt idx="40">
                  <c:v>1.0000000000000005E-2</c:v>
                </c:pt>
                <c:pt idx="41">
                  <c:v>1.2500000000000001E-2</c:v>
                </c:pt>
                <c:pt idx="42">
                  <c:v>1.2500000000000001E-2</c:v>
                </c:pt>
                <c:pt idx="43">
                  <c:v>7.5000000000000075E-3</c:v>
                </c:pt>
                <c:pt idx="44">
                  <c:v>2.0000000000000011E-2</c:v>
                </c:pt>
                <c:pt idx="45">
                  <c:v>1.4999999999999998E-2</c:v>
                </c:pt>
                <c:pt idx="46">
                  <c:v>1.2500000000000001E-2</c:v>
                </c:pt>
                <c:pt idx="47">
                  <c:v>1.2500000000000001E-2</c:v>
                </c:pt>
                <c:pt idx="48">
                  <c:v>7.5000000000000075E-3</c:v>
                </c:pt>
                <c:pt idx="49">
                  <c:v>1.0000000000000005E-2</c:v>
                </c:pt>
                <c:pt idx="50">
                  <c:v>2.0000000000000011E-2</c:v>
                </c:pt>
                <c:pt idx="51">
                  <c:v>1.4999999999999998E-2</c:v>
                </c:pt>
                <c:pt idx="52">
                  <c:v>1.4999999999999998E-2</c:v>
                </c:pt>
                <c:pt idx="53">
                  <c:v>7.5000000000000075E-3</c:v>
                </c:pt>
                <c:pt idx="54">
                  <c:v>7.5000000000000075E-3</c:v>
                </c:pt>
                <c:pt idx="55">
                  <c:v>1.2500000000000001E-2</c:v>
                </c:pt>
                <c:pt idx="56">
                  <c:v>1.2500000000000001E-2</c:v>
                </c:pt>
                <c:pt idx="57">
                  <c:v>1.0000000000000005E-2</c:v>
                </c:pt>
                <c:pt idx="58">
                  <c:v>7.5000000000000075E-3</c:v>
                </c:pt>
                <c:pt idx="59">
                  <c:v>7.5000000000000075E-3</c:v>
                </c:pt>
                <c:pt idx="60">
                  <c:v>1.2500000000000001E-2</c:v>
                </c:pt>
                <c:pt idx="61">
                  <c:v>1.2500000000000001E-2</c:v>
                </c:pt>
                <c:pt idx="62">
                  <c:v>1.0000000000000005E-2</c:v>
                </c:pt>
                <c:pt idx="63">
                  <c:v>1.0000000000000005E-2</c:v>
                </c:pt>
                <c:pt idx="64">
                  <c:v>1.0000000000000005E-2</c:v>
                </c:pt>
                <c:pt idx="65">
                  <c:v>1.0000000000000005E-2</c:v>
                </c:pt>
                <c:pt idx="66">
                  <c:v>1.0000000000000005E-2</c:v>
                </c:pt>
                <c:pt idx="67">
                  <c:v>1.0000000000000005E-2</c:v>
                </c:pt>
                <c:pt idx="68">
                  <c:v>1.0000000000000005E-2</c:v>
                </c:pt>
                <c:pt idx="69">
                  <c:v>1.0000000000000005E-2</c:v>
                </c:pt>
                <c:pt idx="70">
                  <c:v>1.0000000000000005E-2</c:v>
                </c:pt>
                <c:pt idx="71">
                  <c:v>1.0000000000000005E-2</c:v>
                </c:pt>
                <c:pt idx="72">
                  <c:v>1.0000000000000005E-2</c:v>
                </c:pt>
                <c:pt idx="73">
                  <c:v>1.0000000000000005E-2</c:v>
                </c:pt>
                <c:pt idx="74">
                  <c:v>1.0000000000000005E-2</c:v>
                </c:pt>
                <c:pt idx="75">
                  <c:v>1.0000000000000005E-2</c:v>
                </c:pt>
                <c:pt idx="76">
                  <c:v>1.0000000000000005E-2</c:v>
                </c:pt>
                <c:pt idx="77">
                  <c:v>1.0000000000000005E-2</c:v>
                </c:pt>
                <c:pt idx="78">
                  <c:v>1.0000000000000005E-2</c:v>
                </c:pt>
                <c:pt idx="79">
                  <c:v>7.5000000000000075E-3</c:v>
                </c:pt>
                <c:pt idx="80">
                  <c:v>1.0000000000000005E-2</c:v>
                </c:pt>
                <c:pt idx="81">
                  <c:v>1.0000000000000005E-2</c:v>
                </c:pt>
                <c:pt idx="82">
                  <c:v>1.0000000000000005E-2</c:v>
                </c:pt>
                <c:pt idx="83">
                  <c:v>1.0000000000000005E-2</c:v>
                </c:pt>
                <c:pt idx="84">
                  <c:v>7.5000000000000075E-3</c:v>
                </c:pt>
                <c:pt idx="85">
                  <c:v>7.5000000000000075E-3</c:v>
                </c:pt>
                <c:pt idx="86">
                  <c:v>1.0000000000000005E-2</c:v>
                </c:pt>
                <c:pt idx="87">
                  <c:v>1.0000000000000005E-2</c:v>
                </c:pt>
                <c:pt idx="88">
                  <c:v>1.0000000000000005E-2</c:v>
                </c:pt>
                <c:pt idx="89">
                  <c:v>1.0000000000000005E-2</c:v>
                </c:pt>
                <c:pt idx="90">
                  <c:v>7.5000000000000075E-3</c:v>
                </c:pt>
                <c:pt idx="91">
                  <c:v>1.2500000000000001E-2</c:v>
                </c:pt>
                <c:pt idx="92">
                  <c:v>1.2500000000000001E-2</c:v>
                </c:pt>
                <c:pt idx="93">
                  <c:v>1.0000000000000005E-2</c:v>
                </c:pt>
                <c:pt idx="94">
                  <c:v>7.5000000000000075E-3</c:v>
                </c:pt>
                <c:pt idx="95">
                  <c:v>6.0000000000000032E-2</c:v>
                </c:pt>
                <c:pt idx="96">
                  <c:v>1.0000000000000005E-2</c:v>
                </c:pt>
                <c:pt idx="97">
                  <c:v>0.35750000000000026</c:v>
                </c:pt>
                <c:pt idx="98">
                  <c:v>0.35750000000000026</c:v>
                </c:pt>
                <c:pt idx="99">
                  <c:v>1.0000000000000005E-2</c:v>
                </c:pt>
                <c:pt idx="100">
                  <c:v>7.5000000000000075E-3</c:v>
                </c:pt>
                <c:pt idx="101">
                  <c:v>1.0000000000000005E-2</c:v>
                </c:pt>
                <c:pt idx="102">
                  <c:v>1.0000000000000005E-2</c:v>
                </c:pt>
                <c:pt idx="103">
                  <c:v>1.0000000000000005E-2</c:v>
                </c:pt>
                <c:pt idx="104">
                  <c:v>7.5000000000000075E-3</c:v>
                </c:pt>
                <c:pt idx="105">
                  <c:v>1.0000000000000005E-2</c:v>
                </c:pt>
                <c:pt idx="106">
                  <c:v>1.0000000000000005E-2</c:v>
                </c:pt>
                <c:pt idx="107">
                  <c:v>1.0000000000000005E-2</c:v>
                </c:pt>
                <c:pt idx="108">
                  <c:v>1.7500000000000005E-2</c:v>
                </c:pt>
                <c:pt idx="109">
                  <c:v>1.0000000000000005E-2</c:v>
                </c:pt>
                <c:pt idx="110">
                  <c:v>1.0000000000000005E-2</c:v>
                </c:pt>
                <c:pt idx="111">
                  <c:v>1.0000000000000005E-2</c:v>
                </c:pt>
                <c:pt idx="112">
                  <c:v>1.0000000000000005E-2</c:v>
                </c:pt>
                <c:pt idx="113">
                  <c:v>7.5000000000000075E-3</c:v>
                </c:pt>
                <c:pt idx="114">
                  <c:v>1.0000000000000005E-2</c:v>
                </c:pt>
                <c:pt idx="115">
                  <c:v>1.0000000000000005E-2</c:v>
                </c:pt>
                <c:pt idx="116">
                  <c:v>1.0000000000000005E-2</c:v>
                </c:pt>
                <c:pt idx="117">
                  <c:v>1.0000000000000005E-2</c:v>
                </c:pt>
                <c:pt idx="118">
                  <c:v>1.0000000000000005E-2</c:v>
                </c:pt>
                <c:pt idx="119">
                  <c:v>1.0000000000000005E-2</c:v>
                </c:pt>
                <c:pt idx="120">
                  <c:v>7.5000000000000075E-3</c:v>
                </c:pt>
                <c:pt idx="121">
                  <c:v>7.5000000000000075E-3</c:v>
                </c:pt>
                <c:pt idx="122">
                  <c:v>7.5000000000000075E-3</c:v>
                </c:pt>
                <c:pt idx="123">
                  <c:v>1.0000000000000005E-2</c:v>
                </c:pt>
                <c:pt idx="124">
                  <c:v>7.5000000000000075E-3</c:v>
                </c:pt>
                <c:pt idx="125">
                  <c:v>1.0000000000000005E-2</c:v>
                </c:pt>
                <c:pt idx="126">
                  <c:v>1.0000000000000005E-2</c:v>
                </c:pt>
                <c:pt idx="127">
                  <c:v>1.0000000000000005E-2</c:v>
                </c:pt>
                <c:pt idx="128">
                  <c:v>1.0000000000000005E-2</c:v>
                </c:pt>
                <c:pt idx="129">
                  <c:v>1.0000000000000005E-2</c:v>
                </c:pt>
                <c:pt idx="130">
                  <c:v>1.0000000000000005E-2</c:v>
                </c:pt>
                <c:pt idx="131">
                  <c:v>1.0000000000000005E-2</c:v>
                </c:pt>
                <c:pt idx="132">
                  <c:v>1.0000000000000005E-2</c:v>
                </c:pt>
                <c:pt idx="133">
                  <c:v>1.0000000000000005E-2</c:v>
                </c:pt>
                <c:pt idx="134">
                  <c:v>1.0000000000000005E-2</c:v>
                </c:pt>
                <c:pt idx="135">
                  <c:v>1.0000000000000005E-2</c:v>
                </c:pt>
                <c:pt idx="136">
                  <c:v>1.0000000000000005E-2</c:v>
                </c:pt>
                <c:pt idx="137">
                  <c:v>1.0000000000000005E-2</c:v>
                </c:pt>
                <c:pt idx="138">
                  <c:v>1.0000000000000005E-2</c:v>
                </c:pt>
                <c:pt idx="139">
                  <c:v>1.2500000000000001E-2</c:v>
                </c:pt>
                <c:pt idx="140">
                  <c:v>1.2500000000000001E-2</c:v>
                </c:pt>
                <c:pt idx="141">
                  <c:v>7.5000000000000075E-3</c:v>
                </c:pt>
                <c:pt idx="142">
                  <c:v>1.0000000000000005E-2</c:v>
                </c:pt>
                <c:pt idx="143">
                  <c:v>1.2500000000000001E-2</c:v>
                </c:pt>
                <c:pt idx="144">
                  <c:v>1.2500000000000001E-2</c:v>
                </c:pt>
                <c:pt idx="145">
                  <c:v>1.0000000000000005E-2</c:v>
                </c:pt>
                <c:pt idx="146">
                  <c:v>7.5000000000000075E-3</c:v>
                </c:pt>
                <c:pt idx="147">
                  <c:v>1.2500000000000001E-2</c:v>
                </c:pt>
                <c:pt idx="148">
                  <c:v>1.2500000000000001E-2</c:v>
                </c:pt>
                <c:pt idx="149">
                  <c:v>1.7500000000000005E-2</c:v>
                </c:pt>
                <c:pt idx="150">
                  <c:v>1.7500000000000005E-2</c:v>
                </c:pt>
                <c:pt idx="151">
                  <c:v>7.5000000000000075E-3</c:v>
                </c:pt>
                <c:pt idx="152">
                  <c:v>1.2500000000000001E-2</c:v>
                </c:pt>
                <c:pt idx="153">
                  <c:v>1.2500000000000001E-2</c:v>
                </c:pt>
                <c:pt idx="154">
                  <c:v>1.2500000000000001E-2</c:v>
                </c:pt>
                <c:pt idx="155">
                  <c:v>1.2500000000000001E-2</c:v>
                </c:pt>
                <c:pt idx="156">
                  <c:v>1.0000000000000005E-2</c:v>
                </c:pt>
                <c:pt idx="157">
                  <c:v>1.0000000000000005E-2</c:v>
                </c:pt>
                <c:pt idx="158">
                  <c:v>1.2500000000000001E-2</c:v>
                </c:pt>
                <c:pt idx="159">
                  <c:v>2.0000000000000011E-2</c:v>
                </c:pt>
                <c:pt idx="160">
                  <c:v>2.0000000000000011E-2</c:v>
                </c:pt>
                <c:pt idx="161">
                  <c:v>1.0000000000000005E-2</c:v>
                </c:pt>
                <c:pt idx="162">
                  <c:v>7.5000000000000075E-3</c:v>
                </c:pt>
                <c:pt idx="163">
                  <c:v>7.5000000000000075E-3</c:v>
                </c:pt>
                <c:pt idx="164">
                  <c:v>1.0000000000000005E-2</c:v>
                </c:pt>
                <c:pt idx="165">
                  <c:v>1.2500000000000001E-2</c:v>
                </c:pt>
                <c:pt idx="166">
                  <c:v>1.2500000000000001E-2</c:v>
                </c:pt>
                <c:pt idx="167">
                  <c:v>2.0000000000000011E-2</c:v>
                </c:pt>
                <c:pt idx="168">
                  <c:v>2.0000000000000011E-2</c:v>
                </c:pt>
                <c:pt idx="169">
                  <c:v>1.0000000000000005E-2</c:v>
                </c:pt>
                <c:pt idx="170">
                  <c:v>1.4999999999999998E-2</c:v>
                </c:pt>
                <c:pt idx="171">
                  <c:v>1.4999999999999998E-2</c:v>
                </c:pt>
                <c:pt idx="172">
                  <c:v>1.0000000000000005E-2</c:v>
                </c:pt>
                <c:pt idx="173">
                  <c:v>7.5000000000000075E-3</c:v>
                </c:pt>
                <c:pt idx="174">
                  <c:v>2.0000000000000011E-2</c:v>
                </c:pt>
                <c:pt idx="175">
                  <c:v>2.0000000000000011E-2</c:v>
                </c:pt>
                <c:pt idx="176">
                  <c:v>1.0000000000000005E-2</c:v>
                </c:pt>
                <c:pt idx="177">
                  <c:v>7.5000000000000075E-3</c:v>
                </c:pt>
                <c:pt idx="178">
                  <c:v>7.5000000000000075E-3</c:v>
                </c:pt>
                <c:pt idx="179">
                  <c:v>1.0000000000000005E-2</c:v>
                </c:pt>
                <c:pt idx="180">
                  <c:v>1.0000000000000005E-2</c:v>
                </c:pt>
                <c:pt idx="181">
                  <c:v>1.2500000000000001E-2</c:v>
                </c:pt>
                <c:pt idx="182">
                  <c:v>2.0000000000000011E-2</c:v>
                </c:pt>
                <c:pt idx="183">
                  <c:v>2.0000000000000011E-2</c:v>
                </c:pt>
                <c:pt idx="184">
                  <c:v>1.0000000000000005E-2</c:v>
                </c:pt>
                <c:pt idx="185">
                  <c:v>1.0000000000000005E-2</c:v>
                </c:pt>
                <c:pt idx="186">
                  <c:v>1.0000000000000005E-2</c:v>
                </c:pt>
                <c:pt idx="187">
                  <c:v>1.0000000000000005E-2</c:v>
                </c:pt>
                <c:pt idx="188">
                  <c:v>1.0000000000000005E-2</c:v>
                </c:pt>
                <c:pt idx="189">
                  <c:v>7.5000000000000075E-3</c:v>
                </c:pt>
                <c:pt idx="190">
                  <c:v>7.5000000000000075E-3</c:v>
                </c:pt>
                <c:pt idx="191">
                  <c:v>1.2500000000000001E-2</c:v>
                </c:pt>
                <c:pt idx="192">
                  <c:v>1.0000000000000005E-2</c:v>
                </c:pt>
                <c:pt idx="193">
                  <c:v>1.0000000000000005E-2</c:v>
                </c:pt>
                <c:pt idx="194">
                  <c:v>1.0000000000000005E-2</c:v>
                </c:pt>
                <c:pt idx="195">
                  <c:v>1.0000000000000005E-2</c:v>
                </c:pt>
                <c:pt idx="196">
                  <c:v>1.0000000000000005E-2</c:v>
                </c:pt>
                <c:pt idx="197">
                  <c:v>1.0000000000000005E-2</c:v>
                </c:pt>
                <c:pt idx="198">
                  <c:v>1.0000000000000005E-2</c:v>
                </c:pt>
                <c:pt idx="199">
                  <c:v>1.0000000000000005E-2</c:v>
                </c:pt>
                <c:pt idx="200">
                  <c:v>1.0000000000000005E-2</c:v>
                </c:pt>
                <c:pt idx="201">
                  <c:v>1.0000000000000005E-2</c:v>
                </c:pt>
                <c:pt idx="202">
                  <c:v>1.0000000000000005E-2</c:v>
                </c:pt>
                <c:pt idx="203">
                  <c:v>1.0000000000000005E-2</c:v>
                </c:pt>
                <c:pt idx="204">
                  <c:v>1.0000000000000005E-2</c:v>
                </c:pt>
                <c:pt idx="205">
                  <c:v>1.0000000000000005E-2</c:v>
                </c:pt>
                <c:pt idx="206">
                  <c:v>1.0000000000000005E-2</c:v>
                </c:pt>
                <c:pt idx="207">
                  <c:v>1.0000000000000005E-2</c:v>
                </c:pt>
                <c:pt idx="208">
                  <c:v>1.0000000000000005E-2</c:v>
                </c:pt>
                <c:pt idx="209">
                  <c:v>1.0000000000000005E-2</c:v>
                </c:pt>
                <c:pt idx="210">
                  <c:v>7.5000000000000075E-3</c:v>
                </c:pt>
                <c:pt idx="211">
                  <c:v>1.0000000000000005E-2</c:v>
                </c:pt>
                <c:pt idx="212">
                  <c:v>1.0000000000000005E-2</c:v>
                </c:pt>
                <c:pt idx="213">
                  <c:v>1.0000000000000005E-2</c:v>
                </c:pt>
                <c:pt idx="214">
                  <c:v>1.0000000000000005E-2</c:v>
                </c:pt>
                <c:pt idx="215">
                  <c:v>1.0000000000000005E-2</c:v>
                </c:pt>
                <c:pt idx="216">
                  <c:v>1.0000000000000005E-2</c:v>
                </c:pt>
                <c:pt idx="217">
                  <c:v>7.5000000000000075E-3</c:v>
                </c:pt>
                <c:pt idx="218">
                  <c:v>1.0000000000000005E-2</c:v>
                </c:pt>
                <c:pt idx="219">
                  <c:v>7.5000000000000075E-3</c:v>
                </c:pt>
                <c:pt idx="220">
                  <c:v>7.5000000000000075E-3</c:v>
                </c:pt>
                <c:pt idx="221">
                  <c:v>0.15250000000000014</c:v>
                </c:pt>
                <c:pt idx="222">
                  <c:v>0.15250000000000014</c:v>
                </c:pt>
                <c:pt idx="223">
                  <c:v>1.0000000000000005E-2</c:v>
                </c:pt>
                <c:pt idx="224">
                  <c:v>1.0000000000000005E-2</c:v>
                </c:pt>
                <c:pt idx="225">
                  <c:v>1.0000000000000005E-2</c:v>
                </c:pt>
                <c:pt idx="226">
                  <c:v>1.0000000000000005E-2</c:v>
                </c:pt>
                <c:pt idx="227">
                  <c:v>1.0000000000000005E-2</c:v>
                </c:pt>
                <c:pt idx="228">
                  <c:v>7.5000000000000075E-3</c:v>
                </c:pt>
                <c:pt idx="229">
                  <c:v>7.5000000000000075E-3</c:v>
                </c:pt>
                <c:pt idx="230">
                  <c:v>1.0000000000000005E-2</c:v>
                </c:pt>
                <c:pt idx="231">
                  <c:v>1.0000000000000005E-2</c:v>
                </c:pt>
                <c:pt idx="232">
                  <c:v>1.0000000000000005E-2</c:v>
                </c:pt>
                <c:pt idx="233">
                  <c:v>1.0000000000000005E-2</c:v>
                </c:pt>
                <c:pt idx="234">
                  <c:v>1.0000000000000005E-2</c:v>
                </c:pt>
                <c:pt idx="235">
                  <c:v>1.0000000000000005E-2</c:v>
                </c:pt>
                <c:pt idx="236">
                  <c:v>1.0000000000000005E-2</c:v>
                </c:pt>
                <c:pt idx="237">
                  <c:v>1.0000000000000005E-2</c:v>
                </c:pt>
                <c:pt idx="238">
                  <c:v>1.0000000000000005E-2</c:v>
                </c:pt>
                <c:pt idx="239">
                  <c:v>1.0000000000000005E-2</c:v>
                </c:pt>
                <c:pt idx="240">
                  <c:v>1.0000000000000005E-2</c:v>
                </c:pt>
                <c:pt idx="241">
                  <c:v>1.0000000000000005E-2</c:v>
                </c:pt>
                <c:pt idx="242">
                  <c:v>1.0000000000000005E-2</c:v>
                </c:pt>
                <c:pt idx="243">
                  <c:v>1.0000000000000005E-2</c:v>
                </c:pt>
                <c:pt idx="244">
                  <c:v>1.0000000000000005E-2</c:v>
                </c:pt>
                <c:pt idx="245">
                  <c:v>1.0000000000000005E-2</c:v>
                </c:pt>
                <c:pt idx="246">
                  <c:v>1.0000000000000005E-2</c:v>
                </c:pt>
                <c:pt idx="247">
                  <c:v>1.0000000000000005E-2</c:v>
                </c:pt>
                <c:pt idx="248">
                  <c:v>1.0000000000000005E-2</c:v>
                </c:pt>
                <c:pt idx="249">
                  <c:v>1.0000000000000005E-2</c:v>
                </c:pt>
                <c:pt idx="250">
                  <c:v>7.5000000000000075E-3</c:v>
                </c:pt>
                <c:pt idx="251">
                  <c:v>1.0000000000000005E-2</c:v>
                </c:pt>
                <c:pt idx="252">
                  <c:v>1.0000000000000005E-2</c:v>
                </c:pt>
                <c:pt idx="253">
                  <c:v>1.0000000000000005E-2</c:v>
                </c:pt>
                <c:pt idx="254">
                  <c:v>1.0000000000000005E-2</c:v>
                </c:pt>
                <c:pt idx="255">
                  <c:v>1.0000000000000005E-2</c:v>
                </c:pt>
                <c:pt idx="256">
                  <c:v>7.5000000000000075E-3</c:v>
                </c:pt>
                <c:pt idx="257">
                  <c:v>1.0000000000000005E-2</c:v>
                </c:pt>
                <c:pt idx="258">
                  <c:v>1.0000000000000005E-2</c:v>
                </c:pt>
                <c:pt idx="259">
                  <c:v>1.0000000000000005E-2</c:v>
                </c:pt>
                <c:pt idx="260">
                  <c:v>1.0000000000000005E-2</c:v>
                </c:pt>
                <c:pt idx="261">
                  <c:v>1.0000000000000005E-2</c:v>
                </c:pt>
                <c:pt idx="262">
                  <c:v>1.0000000000000005E-2</c:v>
                </c:pt>
                <c:pt idx="263">
                  <c:v>1.0000000000000005E-2</c:v>
                </c:pt>
                <c:pt idx="264">
                  <c:v>1.0000000000000005E-2</c:v>
                </c:pt>
                <c:pt idx="265">
                  <c:v>1.0000000000000005E-2</c:v>
                </c:pt>
                <c:pt idx="266">
                  <c:v>7.5000000000000075E-3</c:v>
                </c:pt>
                <c:pt idx="267">
                  <c:v>1.0000000000000005E-2</c:v>
                </c:pt>
                <c:pt idx="268">
                  <c:v>1.0000000000000005E-2</c:v>
                </c:pt>
                <c:pt idx="269">
                  <c:v>1.0000000000000005E-2</c:v>
                </c:pt>
                <c:pt idx="270">
                  <c:v>1.0000000000000005E-2</c:v>
                </c:pt>
                <c:pt idx="271">
                  <c:v>1.0000000000000005E-2</c:v>
                </c:pt>
                <c:pt idx="272">
                  <c:v>1.0000000000000005E-2</c:v>
                </c:pt>
                <c:pt idx="273">
                  <c:v>1.0000000000000005E-2</c:v>
                </c:pt>
                <c:pt idx="274">
                  <c:v>1.0000000000000005E-2</c:v>
                </c:pt>
                <c:pt idx="275">
                  <c:v>1.0000000000000005E-2</c:v>
                </c:pt>
                <c:pt idx="276">
                  <c:v>1.0000000000000005E-2</c:v>
                </c:pt>
                <c:pt idx="277">
                  <c:v>1.2500000000000001E-2</c:v>
                </c:pt>
                <c:pt idx="278">
                  <c:v>1.0000000000000005E-2</c:v>
                </c:pt>
                <c:pt idx="279">
                  <c:v>1.0000000000000005E-2</c:v>
                </c:pt>
                <c:pt idx="280">
                  <c:v>1.0000000000000005E-2</c:v>
                </c:pt>
                <c:pt idx="281">
                  <c:v>1.0000000000000005E-2</c:v>
                </c:pt>
                <c:pt idx="282">
                  <c:v>7.5000000000000075E-3</c:v>
                </c:pt>
                <c:pt idx="283">
                  <c:v>1.0000000000000005E-2</c:v>
                </c:pt>
                <c:pt idx="284">
                  <c:v>1.0000000000000005E-2</c:v>
                </c:pt>
                <c:pt idx="285">
                  <c:v>1.0000000000000005E-2</c:v>
                </c:pt>
                <c:pt idx="286">
                  <c:v>2.0000000000000011E-2</c:v>
                </c:pt>
                <c:pt idx="287">
                  <c:v>2.0000000000000011E-2</c:v>
                </c:pt>
                <c:pt idx="288">
                  <c:v>1.0000000000000005E-2</c:v>
                </c:pt>
                <c:pt idx="289">
                  <c:v>1.0000000000000005E-2</c:v>
                </c:pt>
                <c:pt idx="290">
                  <c:v>2.0000000000000011E-2</c:v>
                </c:pt>
                <c:pt idx="291">
                  <c:v>2.0000000000000011E-2</c:v>
                </c:pt>
                <c:pt idx="292">
                  <c:v>2.0000000000000011E-2</c:v>
                </c:pt>
                <c:pt idx="293">
                  <c:v>1.0000000000000005E-2</c:v>
                </c:pt>
                <c:pt idx="294">
                  <c:v>1.0000000000000005E-2</c:v>
                </c:pt>
                <c:pt idx="295">
                  <c:v>7.5000000000000075E-3</c:v>
                </c:pt>
                <c:pt idx="296">
                  <c:v>7.5000000000000075E-3</c:v>
                </c:pt>
                <c:pt idx="297">
                  <c:v>2.0000000000000011E-2</c:v>
                </c:pt>
                <c:pt idx="298">
                  <c:v>2.0000000000000011E-2</c:v>
                </c:pt>
                <c:pt idx="299">
                  <c:v>2.0000000000000011E-2</c:v>
                </c:pt>
                <c:pt idx="300">
                  <c:v>1.0000000000000005E-2</c:v>
                </c:pt>
                <c:pt idx="301">
                  <c:v>1.0000000000000005E-2</c:v>
                </c:pt>
                <c:pt idx="302">
                  <c:v>7.5000000000000075E-3</c:v>
                </c:pt>
                <c:pt idx="303">
                  <c:v>1.0000000000000005E-2</c:v>
                </c:pt>
                <c:pt idx="304">
                  <c:v>1.2500000000000001E-2</c:v>
                </c:pt>
                <c:pt idx="305">
                  <c:v>2.0000000000000011E-2</c:v>
                </c:pt>
                <c:pt idx="306">
                  <c:v>2.0000000000000011E-2</c:v>
                </c:pt>
                <c:pt idx="307">
                  <c:v>1.0000000000000005E-2</c:v>
                </c:pt>
                <c:pt idx="308">
                  <c:v>1.0000000000000005E-2</c:v>
                </c:pt>
                <c:pt idx="309">
                  <c:v>1.0000000000000005E-2</c:v>
                </c:pt>
                <c:pt idx="310">
                  <c:v>7.5000000000000075E-3</c:v>
                </c:pt>
                <c:pt idx="311">
                  <c:v>1.0000000000000005E-2</c:v>
                </c:pt>
                <c:pt idx="312">
                  <c:v>2.0000000000000011E-2</c:v>
                </c:pt>
                <c:pt idx="313">
                  <c:v>2.0000000000000011E-2</c:v>
                </c:pt>
                <c:pt idx="314">
                  <c:v>2.0000000000000011E-2</c:v>
                </c:pt>
                <c:pt idx="315">
                  <c:v>1.0000000000000005E-2</c:v>
                </c:pt>
                <c:pt idx="316">
                  <c:v>1.0000000000000005E-2</c:v>
                </c:pt>
                <c:pt idx="317">
                  <c:v>1.0000000000000005E-2</c:v>
                </c:pt>
                <c:pt idx="318">
                  <c:v>7.5000000000000075E-3</c:v>
                </c:pt>
                <c:pt idx="319">
                  <c:v>1.0000000000000005E-2</c:v>
                </c:pt>
                <c:pt idx="320">
                  <c:v>2.0000000000000011E-2</c:v>
                </c:pt>
                <c:pt idx="321">
                  <c:v>2.0000000000000011E-2</c:v>
                </c:pt>
                <c:pt idx="322">
                  <c:v>1.0000000000000005E-2</c:v>
                </c:pt>
                <c:pt idx="323">
                  <c:v>1.0000000000000005E-2</c:v>
                </c:pt>
                <c:pt idx="324">
                  <c:v>1.0000000000000005E-2</c:v>
                </c:pt>
                <c:pt idx="325">
                  <c:v>1.0000000000000005E-2</c:v>
                </c:pt>
                <c:pt idx="326">
                  <c:v>7.5000000000000075E-3</c:v>
                </c:pt>
                <c:pt idx="327">
                  <c:v>7.5000000000000075E-3</c:v>
                </c:pt>
                <c:pt idx="328">
                  <c:v>1.0000000000000005E-2</c:v>
                </c:pt>
                <c:pt idx="329">
                  <c:v>7.5000000000000075E-3</c:v>
                </c:pt>
                <c:pt idx="330">
                  <c:v>1.0000000000000005E-2</c:v>
                </c:pt>
                <c:pt idx="331">
                  <c:v>1.0000000000000005E-2</c:v>
                </c:pt>
                <c:pt idx="332">
                  <c:v>7.5000000000000075E-3</c:v>
                </c:pt>
                <c:pt idx="333">
                  <c:v>1.0000000000000005E-2</c:v>
                </c:pt>
                <c:pt idx="334">
                  <c:v>1.0000000000000005E-2</c:v>
                </c:pt>
                <c:pt idx="335">
                  <c:v>1.0000000000000005E-2</c:v>
                </c:pt>
                <c:pt idx="336">
                  <c:v>1.0000000000000005E-2</c:v>
                </c:pt>
                <c:pt idx="337">
                  <c:v>1.0000000000000005E-2</c:v>
                </c:pt>
                <c:pt idx="338">
                  <c:v>7.5000000000000075E-3</c:v>
                </c:pt>
                <c:pt idx="339">
                  <c:v>1.0000000000000005E-2</c:v>
                </c:pt>
                <c:pt idx="340">
                  <c:v>1.0000000000000005E-2</c:v>
                </c:pt>
                <c:pt idx="341">
                  <c:v>7.5000000000000075E-3</c:v>
                </c:pt>
                <c:pt idx="342">
                  <c:v>1.0000000000000005E-2</c:v>
                </c:pt>
                <c:pt idx="343">
                  <c:v>1.0000000000000005E-2</c:v>
                </c:pt>
                <c:pt idx="344">
                  <c:v>1.0000000000000005E-2</c:v>
                </c:pt>
                <c:pt idx="345">
                  <c:v>1.0000000000000005E-2</c:v>
                </c:pt>
                <c:pt idx="346">
                  <c:v>1.0000000000000005E-2</c:v>
                </c:pt>
                <c:pt idx="347">
                  <c:v>7.5000000000000075E-3</c:v>
                </c:pt>
                <c:pt idx="348">
                  <c:v>7.5000000000000075E-3</c:v>
                </c:pt>
                <c:pt idx="349">
                  <c:v>1.0000000000000005E-2</c:v>
                </c:pt>
                <c:pt idx="350">
                  <c:v>1.0000000000000005E-2</c:v>
                </c:pt>
                <c:pt idx="351">
                  <c:v>1.0000000000000005E-2</c:v>
                </c:pt>
                <c:pt idx="352">
                  <c:v>7.5000000000000075E-3</c:v>
                </c:pt>
                <c:pt idx="353">
                  <c:v>7.5000000000000075E-3</c:v>
                </c:pt>
                <c:pt idx="354">
                  <c:v>1.0000000000000005E-2</c:v>
                </c:pt>
                <c:pt idx="355">
                  <c:v>1.0000000000000005E-2</c:v>
                </c:pt>
                <c:pt idx="356">
                  <c:v>1.0000000000000005E-2</c:v>
                </c:pt>
                <c:pt idx="357">
                  <c:v>1.0000000000000005E-2</c:v>
                </c:pt>
                <c:pt idx="358">
                  <c:v>1.0000000000000005E-2</c:v>
                </c:pt>
                <c:pt idx="359">
                  <c:v>1.0000000000000005E-2</c:v>
                </c:pt>
                <c:pt idx="360">
                  <c:v>7.5000000000000075E-3</c:v>
                </c:pt>
                <c:pt idx="361">
                  <c:v>1.0000000000000005E-2</c:v>
                </c:pt>
                <c:pt idx="362">
                  <c:v>1.0000000000000005E-2</c:v>
                </c:pt>
                <c:pt idx="363">
                  <c:v>1.0000000000000005E-2</c:v>
                </c:pt>
                <c:pt idx="364">
                  <c:v>1.0000000000000005E-2</c:v>
                </c:pt>
                <c:pt idx="365">
                  <c:v>7.5000000000000075E-3</c:v>
                </c:pt>
                <c:pt idx="366">
                  <c:v>7.5000000000000075E-3</c:v>
                </c:pt>
                <c:pt idx="367">
                  <c:v>1.0000000000000005E-2</c:v>
                </c:pt>
                <c:pt idx="368">
                  <c:v>1.0000000000000005E-2</c:v>
                </c:pt>
                <c:pt idx="369">
                  <c:v>1.0000000000000005E-2</c:v>
                </c:pt>
                <c:pt idx="370">
                  <c:v>1.0000000000000005E-2</c:v>
                </c:pt>
                <c:pt idx="371">
                  <c:v>1.0000000000000005E-2</c:v>
                </c:pt>
                <c:pt idx="372">
                  <c:v>7.5000000000000075E-3</c:v>
                </c:pt>
                <c:pt idx="373">
                  <c:v>1.0000000000000005E-2</c:v>
                </c:pt>
                <c:pt idx="374">
                  <c:v>1.0000000000000005E-2</c:v>
                </c:pt>
                <c:pt idx="375">
                  <c:v>1.0000000000000005E-2</c:v>
                </c:pt>
                <c:pt idx="376">
                  <c:v>7.5000000000000075E-3</c:v>
                </c:pt>
                <c:pt idx="377">
                  <c:v>7.5000000000000075E-3</c:v>
                </c:pt>
                <c:pt idx="378">
                  <c:v>1.0000000000000005E-2</c:v>
                </c:pt>
                <c:pt idx="379">
                  <c:v>1.0000000000000005E-2</c:v>
                </c:pt>
                <c:pt idx="380">
                  <c:v>1.0000000000000005E-2</c:v>
                </c:pt>
                <c:pt idx="381">
                  <c:v>7.5000000000000075E-3</c:v>
                </c:pt>
                <c:pt idx="382">
                  <c:v>1.0000000000000005E-2</c:v>
                </c:pt>
                <c:pt idx="383">
                  <c:v>1.0000000000000005E-2</c:v>
                </c:pt>
                <c:pt idx="384">
                  <c:v>1.0000000000000005E-2</c:v>
                </c:pt>
                <c:pt idx="385">
                  <c:v>7.5000000000000075E-3</c:v>
                </c:pt>
                <c:pt idx="386">
                  <c:v>1.2500000000000001E-2</c:v>
                </c:pt>
                <c:pt idx="387">
                  <c:v>7.5000000000000075E-3</c:v>
                </c:pt>
                <c:pt idx="388">
                  <c:v>7.5000000000000075E-3</c:v>
                </c:pt>
                <c:pt idx="389">
                  <c:v>1.0000000000000005E-2</c:v>
                </c:pt>
                <c:pt idx="390">
                  <c:v>1.0000000000000005E-2</c:v>
                </c:pt>
                <c:pt idx="391">
                  <c:v>7.5000000000000075E-3</c:v>
                </c:pt>
                <c:pt idx="392">
                  <c:v>1.2500000000000001E-2</c:v>
                </c:pt>
                <c:pt idx="393">
                  <c:v>1.0000000000000005E-2</c:v>
                </c:pt>
                <c:pt idx="394">
                  <c:v>1.0000000000000005E-2</c:v>
                </c:pt>
                <c:pt idx="395">
                  <c:v>1.0000000000000005E-2</c:v>
                </c:pt>
                <c:pt idx="396">
                  <c:v>7.2500000000000023E-2</c:v>
                </c:pt>
                <c:pt idx="397">
                  <c:v>9.0000000000000024E-2</c:v>
                </c:pt>
                <c:pt idx="398">
                  <c:v>1.0000000000000005E-2</c:v>
                </c:pt>
                <c:pt idx="399">
                  <c:v>7.5000000000000075E-3</c:v>
                </c:pt>
                <c:pt idx="400">
                  <c:v>8.5000000000000006E-2</c:v>
                </c:pt>
                <c:pt idx="401">
                  <c:v>0.29750000000000032</c:v>
                </c:pt>
                <c:pt idx="402">
                  <c:v>0.29750000000000032</c:v>
                </c:pt>
                <c:pt idx="403">
                  <c:v>7.5000000000000075E-3</c:v>
                </c:pt>
                <c:pt idx="404">
                  <c:v>7.5000000000000075E-3</c:v>
                </c:pt>
                <c:pt idx="405">
                  <c:v>1.0000000000000005E-2</c:v>
                </c:pt>
                <c:pt idx="406">
                  <c:v>1.0000000000000005E-2</c:v>
                </c:pt>
                <c:pt idx="407">
                  <c:v>1.0000000000000005E-2</c:v>
                </c:pt>
                <c:pt idx="408">
                  <c:v>1.0000000000000005E-2</c:v>
                </c:pt>
                <c:pt idx="409">
                  <c:v>1.0000000000000005E-2</c:v>
                </c:pt>
                <c:pt idx="410">
                  <c:v>2.5000000000000001E-2</c:v>
                </c:pt>
                <c:pt idx="411">
                  <c:v>2.5000000000000001E-2</c:v>
                </c:pt>
                <c:pt idx="412">
                  <c:v>1.0000000000000005E-2</c:v>
                </c:pt>
                <c:pt idx="413">
                  <c:v>6.25E-2</c:v>
                </c:pt>
                <c:pt idx="414">
                  <c:v>8.7500000000000008E-2</c:v>
                </c:pt>
                <c:pt idx="415">
                  <c:v>0.17500000000000004</c:v>
                </c:pt>
                <c:pt idx="416">
                  <c:v>0.13500000000000001</c:v>
                </c:pt>
                <c:pt idx="417">
                  <c:v>0.16750000000000001</c:v>
                </c:pt>
                <c:pt idx="418">
                  <c:v>0.16750000000000001</c:v>
                </c:pt>
                <c:pt idx="419">
                  <c:v>0.26500000000000001</c:v>
                </c:pt>
                <c:pt idx="420">
                  <c:v>0.26500000000000001</c:v>
                </c:pt>
                <c:pt idx="421">
                  <c:v>0.18500000000000014</c:v>
                </c:pt>
                <c:pt idx="422">
                  <c:v>0.24500000000000013</c:v>
                </c:pt>
                <c:pt idx="423">
                  <c:v>0.23</c:v>
                </c:pt>
                <c:pt idx="424">
                  <c:v>0.23</c:v>
                </c:pt>
                <c:pt idx="425">
                  <c:v>0.15500000000000014</c:v>
                </c:pt>
                <c:pt idx="426">
                  <c:v>0.19</c:v>
                </c:pt>
                <c:pt idx="427">
                  <c:v>0.14250000000000004</c:v>
                </c:pt>
                <c:pt idx="428">
                  <c:v>0.16750000000000001</c:v>
                </c:pt>
                <c:pt idx="429">
                  <c:v>0.16750000000000001</c:v>
                </c:pt>
                <c:pt idx="430">
                  <c:v>0.17750000000000013</c:v>
                </c:pt>
                <c:pt idx="431">
                  <c:v>0.10500000000000002</c:v>
                </c:pt>
                <c:pt idx="432">
                  <c:v>0.1275</c:v>
                </c:pt>
                <c:pt idx="433">
                  <c:v>0.1275</c:v>
                </c:pt>
                <c:pt idx="434">
                  <c:v>0.19750000000000001</c:v>
                </c:pt>
                <c:pt idx="435">
                  <c:v>0.16500000000000001</c:v>
                </c:pt>
                <c:pt idx="436">
                  <c:v>0.18750000000000014</c:v>
                </c:pt>
                <c:pt idx="437">
                  <c:v>0.10500000000000002</c:v>
                </c:pt>
                <c:pt idx="438">
                  <c:v>0.10500000000000002</c:v>
                </c:pt>
                <c:pt idx="439">
                  <c:v>9.7500000000000045E-2</c:v>
                </c:pt>
                <c:pt idx="440">
                  <c:v>6.7500000000000004E-2</c:v>
                </c:pt>
                <c:pt idx="441">
                  <c:v>2.7500000000000011E-2</c:v>
                </c:pt>
                <c:pt idx="442">
                  <c:v>2.5000000000000001E-2</c:v>
                </c:pt>
                <c:pt idx="443">
                  <c:v>2.5000000000000001E-2</c:v>
                </c:pt>
                <c:pt idx="444">
                  <c:v>2.0000000000000011E-2</c:v>
                </c:pt>
                <c:pt idx="445">
                  <c:v>0.05</c:v>
                </c:pt>
                <c:pt idx="446">
                  <c:v>4.5000000000000012E-2</c:v>
                </c:pt>
                <c:pt idx="447">
                  <c:v>3.2500000000000001E-2</c:v>
                </c:pt>
                <c:pt idx="448">
                  <c:v>3.0000000000000002E-2</c:v>
                </c:pt>
                <c:pt idx="449">
                  <c:v>3.0000000000000002E-2</c:v>
                </c:pt>
                <c:pt idx="450">
                  <c:v>3.2500000000000001E-2</c:v>
                </c:pt>
                <c:pt idx="451">
                  <c:v>3.2500000000000001E-2</c:v>
                </c:pt>
                <c:pt idx="452">
                  <c:v>1.0000000000000005E-2</c:v>
                </c:pt>
                <c:pt idx="453">
                  <c:v>3.500000000000001E-2</c:v>
                </c:pt>
                <c:pt idx="454">
                  <c:v>3.500000000000001E-2</c:v>
                </c:pt>
                <c:pt idx="455">
                  <c:v>3.500000000000001E-2</c:v>
                </c:pt>
                <c:pt idx="456">
                  <c:v>5.7500000000000023E-2</c:v>
                </c:pt>
                <c:pt idx="457">
                  <c:v>1.2500000000000001E-2</c:v>
                </c:pt>
                <c:pt idx="458">
                  <c:v>8.2500000000000004E-2</c:v>
                </c:pt>
                <c:pt idx="459">
                  <c:v>8.2500000000000004E-2</c:v>
                </c:pt>
                <c:pt idx="460">
                  <c:v>0.19500000000000001</c:v>
                </c:pt>
                <c:pt idx="461">
                  <c:v>0.19500000000000001</c:v>
                </c:pt>
                <c:pt idx="462">
                  <c:v>0.21250000000000013</c:v>
                </c:pt>
                <c:pt idx="463">
                  <c:v>1.2500000000000001E-2</c:v>
                </c:pt>
                <c:pt idx="464">
                  <c:v>3.7500000000000006E-2</c:v>
                </c:pt>
                <c:pt idx="465">
                  <c:v>3.500000000000001E-2</c:v>
                </c:pt>
                <c:pt idx="466">
                  <c:v>3.500000000000001E-2</c:v>
                </c:pt>
                <c:pt idx="467">
                  <c:v>3.500000000000001E-2</c:v>
                </c:pt>
                <c:pt idx="468">
                  <c:v>1.0000000000000005E-2</c:v>
                </c:pt>
                <c:pt idx="469">
                  <c:v>1.0000000000000005E-2</c:v>
                </c:pt>
                <c:pt idx="470">
                  <c:v>1.0000000000000005E-2</c:v>
                </c:pt>
                <c:pt idx="471">
                  <c:v>1.2500000000000001E-2</c:v>
                </c:pt>
                <c:pt idx="472">
                  <c:v>7.5000000000000075E-3</c:v>
                </c:pt>
                <c:pt idx="473">
                  <c:v>1.0000000000000005E-2</c:v>
                </c:pt>
                <c:pt idx="474">
                  <c:v>1.2500000000000001E-2</c:v>
                </c:pt>
                <c:pt idx="475">
                  <c:v>1.2500000000000001E-2</c:v>
                </c:pt>
                <c:pt idx="476">
                  <c:v>1.0000000000000005E-2</c:v>
                </c:pt>
                <c:pt idx="477">
                  <c:v>1.0000000000000005E-2</c:v>
                </c:pt>
                <c:pt idx="478">
                  <c:v>1.0000000000000005E-2</c:v>
                </c:pt>
                <c:pt idx="479">
                  <c:v>1.0000000000000005E-2</c:v>
                </c:pt>
                <c:pt idx="480">
                  <c:v>7.5000000000000075E-3</c:v>
                </c:pt>
                <c:pt idx="481">
                  <c:v>7.5000000000000075E-3</c:v>
                </c:pt>
                <c:pt idx="482">
                  <c:v>1.0000000000000005E-2</c:v>
                </c:pt>
                <c:pt idx="483">
                  <c:v>1.0000000000000005E-2</c:v>
                </c:pt>
                <c:pt idx="484">
                  <c:v>1.7500000000000005E-2</c:v>
                </c:pt>
                <c:pt idx="485">
                  <c:v>1.0000000000000005E-2</c:v>
                </c:pt>
                <c:pt idx="486">
                  <c:v>1.0000000000000005E-2</c:v>
                </c:pt>
                <c:pt idx="487">
                  <c:v>1.0000000000000005E-2</c:v>
                </c:pt>
                <c:pt idx="488">
                  <c:v>1.0000000000000005E-2</c:v>
                </c:pt>
                <c:pt idx="489">
                  <c:v>1.0000000000000005E-2</c:v>
                </c:pt>
                <c:pt idx="490">
                  <c:v>7.5000000000000075E-3</c:v>
                </c:pt>
                <c:pt idx="491">
                  <c:v>1.2500000000000001E-2</c:v>
                </c:pt>
                <c:pt idx="492">
                  <c:v>1.0000000000000005E-2</c:v>
                </c:pt>
                <c:pt idx="493">
                  <c:v>1.0000000000000005E-2</c:v>
                </c:pt>
                <c:pt idx="494">
                  <c:v>1.0000000000000005E-2</c:v>
                </c:pt>
                <c:pt idx="495">
                  <c:v>1.0000000000000005E-2</c:v>
                </c:pt>
                <c:pt idx="496">
                  <c:v>1.0000000000000005E-2</c:v>
                </c:pt>
                <c:pt idx="497">
                  <c:v>7.5000000000000011E-2</c:v>
                </c:pt>
                <c:pt idx="498">
                  <c:v>7.5000000000000075E-3</c:v>
                </c:pt>
                <c:pt idx="499">
                  <c:v>7.5000000000000075E-3</c:v>
                </c:pt>
                <c:pt idx="500">
                  <c:v>7.5000000000000075E-3</c:v>
                </c:pt>
                <c:pt idx="501">
                  <c:v>1.0000000000000005E-2</c:v>
                </c:pt>
                <c:pt idx="502">
                  <c:v>1.0000000000000005E-2</c:v>
                </c:pt>
                <c:pt idx="503">
                  <c:v>1.0000000000000005E-2</c:v>
                </c:pt>
                <c:pt idx="504">
                  <c:v>1.0000000000000005E-2</c:v>
                </c:pt>
                <c:pt idx="505">
                  <c:v>1.0000000000000005E-2</c:v>
                </c:pt>
                <c:pt idx="506">
                  <c:v>7.5000000000000075E-3</c:v>
                </c:pt>
                <c:pt idx="507">
                  <c:v>1.0000000000000005E-2</c:v>
                </c:pt>
                <c:pt idx="508">
                  <c:v>1.2500000000000001E-2</c:v>
                </c:pt>
                <c:pt idx="509">
                  <c:v>3.7500000000000006E-2</c:v>
                </c:pt>
                <c:pt idx="510">
                  <c:v>3.7500000000000006E-2</c:v>
                </c:pt>
                <c:pt idx="511">
                  <c:v>7.5000000000000075E-3</c:v>
                </c:pt>
                <c:pt idx="512">
                  <c:v>1.0000000000000005E-2</c:v>
                </c:pt>
                <c:pt idx="513">
                  <c:v>1.0000000000000005E-2</c:v>
                </c:pt>
                <c:pt idx="514">
                  <c:v>7.5000000000000075E-3</c:v>
                </c:pt>
                <c:pt idx="515">
                  <c:v>7.5000000000000075E-3</c:v>
                </c:pt>
                <c:pt idx="516">
                  <c:v>1.0000000000000005E-2</c:v>
                </c:pt>
                <c:pt idx="517">
                  <c:v>1.0000000000000005E-2</c:v>
                </c:pt>
                <c:pt idx="518">
                  <c:v>7.5000000000000075E-3</c:v>
                </c:pt>
                <c:pt idx="519">
                  <c:v>1.2500000000000001E-2</c:v>
                </c:pt>
                <c:pt idx="520">
                  <c:v>1.0000000000000005E-2</c:v>
                </c:pt>
                <c:pt idx="521">
                  <c:v>1.0000000000000005E-2</c:v>
                </c:pt>
                <c:pt idx="522">
                  <c:v>2.5000000000000001E-2</c:v>
                </c:pt>
                <c:pt idx="523">
                  <c:v>1.0000000000000005E-2</c:v>
                </c:pt>
                <c:pt idx="524">
                  <c:v>1.0000000000000005E-2</c:v>
                </c:pt>
                <c:pt idx="525">
                  <c:v>1.0000000000000005E-2</c:v>
                </c:pt>
                <c:pt idx="526">
                  <c:v>2.2500000000000006E-2</c:v>
                </c:pt>
                <c:pt idx="527">
                  <c:v>1.0000000000000005E-2</c:v>
                </c:pt>
                <c:pt idx="528">
                  <c:v>1.0000000000000005E-2</c:v>
                </c:pt>
                <c:pt idx="529">
                  <c:v>1.0000000000000005E-2</c:v>
                </c:pt>
                <c:pt idx="530">
                  <c:v>1.0000000000000005E-2</c:v>
                </c:pt>
                <c:pt idx="531">
                  <c:v>0.14500000000000013</c:v>
                </c:pt>
                <c:pt idx="532">
                  <c:v>1.0000000000000005E-2</c:v>
                </c:pt>
                <c:pt idx="533">
                  <c:v>7.5000000000000075E-3</c:v>
                </c:pt>
                <c:pt idx="534">
                  <c:v>1.2500000000000001E-2</c:v>
                </c:pt>
                <c:pt idx="535">
                  <c:v>1.0000000000000005E-2</c:v>
                </c:pt>
                <c:pt idx="536">
                  <c:v>1.0000000000000005E-2</c:v>
                </c:pt>
                <c:pt idx="537">
                  <c:v>1.0000000000000005E-2</c:v>
                </c:pt>
                <c:pt idx="538">
                  <c:v>1.0000000000000005E-2</c:v>
                </c:pt>
                <c:pt idx="539">
                  <c:v>1.0000000000000005E-2</c:v>
                </c:pt>
                <c:pt idx="540">
                  <c:v>1.0000000000000005E-2</c:v>
                </c:pt>
                <c:pt idx="541">
                  <c:v>1.0000000000000005E-2</c:v>
                </c:pt>
                <c:pt idx="542">
                  <c:v>1.0000000000000005E-2</c:v>
                </c:pt>
                <c:pt idx="543">
                  <c:v>1.0000000000000005E-2</c:v>
                </c:pt>
                <c:pt idx="544">
                  <c:v>1.0000000000000005E-2</c:v>
                </c:pt>
                <c:pt idx="545">
                  <c:v>1.0000000000000005E-2</c:v>
                </c:pt>
                <c:pt idx="546">
                  <c:v>1.2500000000000001E-2</c:v>
                </c:pt>
                <c:pt idx="547">
                  <c:v>1.2500000000000001E-2</c:v>
                </c:pt>
                <c:pt idx="548">
                  <c:v>1.0000000000000005E-2</c:v>
                </c:pt>
                <c:pt idx="549">
                  <c:v>1.2500000000000001E-2</c:v>
                </c:pt>
                <c:pt idx="550">
                  <c:v>1.2500000000000001E-2</c:v>
                </c:pt>
                <c:pt idx="551">
                  <c:v>2.0000000000000011E-2</c:v>
                </c:pt>
                <c:pt idx="552">
                  <c:v>2.0000000000000011E-2</c:v>
                </c:pt>
                <c:pt idx="553">
                  <c:v>1.0000000000000005E-2</c:v>
                </c:pt>
                <c:pt idx="554">
                  <c:v>1.0000000000000005E-2</c:v>
                </c:pt>
                <c:pt idx="555">
                  <c:v>1.0000000000000005E-2</c:v>
                </c:pt>
                <c:pt idx="556">
                  <c:v>2.0000000000000011E-2</c:v>
                </c:pt>
                <c:pt idx="557">
                  <c:v>2.0000000000000011E-2</c:v>
                </c:pt>
                <c:pt idx="558">
                  <c:v>2.0000000000000011E-2</c:v>
                </c:pt>
                <c:pt idx="559">
                  <c:v>2.0000000000000011E-2</c:v>
                </c:pt>
                <c:pt idx="560">
                  <c:v>1.0000000000000005E-2</c:v>
                </c:pt>
                <c:pt idx="561">
                  <c:v>7.5000000000000075E-3</c:v>
                </c:pt>
                <c:pt idx="562">
                  <c:v>2.0000000000000011E-2</c:v>
                </c:pt>
                <c:pt idx="563">
                  <c:v>2.0000000000000011E-2</c:v>
                </c:pt>
                <c:pt idx="564">
                  <c:v>2.0000000000000011E-2</c:v>
                </c:pt>
                <c:pt idx="565">
                  <c:v>1.0000000000000005E-2</c:v>
                </c:pt>
                <c:pt idx="566">
                  <c:v>7.5000000000000075E-3</c:v>
                </c:pt>
                <c:pt idx="567">
                  <c:v>7.5000000000000075E-3</c:v>
                </c:pt>
                <c:pt idx="568">
                  <c:v>7.5000000000000075E-3</c:v>
                </c:pt>
                <c:pt idx="569">
                  <c:v>2.0000000000000011E-2</c:v>
                </c:pt>
                <c:pt idx="570">
                  <c:v>2.0000000000000011E-2</c:v>
                </c:pt>
                <c:pt idx="571">
                  <c:v>7.5000000000000075E-3</c:v>
                </c:pt>
                <c:pt idx="572">
                  <c:v>1.0000000000000005E-2</c:v>
                </c:pt>
                <c:pt idx="573">
                  <c:v>7.5000000000000075E-3</c:v>
                </c:pt>
                <c:pt idx="574">
                  <c:v>1.7500000000000005E-2</c:v>
                </c:pt>
                <c:pt idx="575">
                  <c:v>2.0000000000000011E-2</c:v>
                </c:pt>
                <c:pt idx="576">
                  <c:v>2.0000000000000011E-2</c:v>
                </c:pt>
                <c:pt idx="577">
                  <c:v>2.0000000000000011E-2</c:v>
                </c:pt>
                <c:pt idx="578">
                  <c:v>1.0000000000000005E-2</c:v>
                </c:pt>
                <c:pt idx="579">
                  <c:v>1.0000000000000005E-2</c:v>
                </c:pt>
                <c:pt idx="580">
                  <c:v>7.5000000000000075E-3</c:v>
                </c:pt>
                <c:pt idx="581">
                  <c:v>1.0000000000000005E-2</c:v>
                </c:pt>
                <c:pt idx="582">
                  <c:v>2.2500000000000006E-2</c:v>
                </c:pt>
                <c:pt idx="583">
                  <c:v>2.2500000000000006E-2</c:v>
                </c:pt>
                <c:pt idx="584">
                  <c:v>2.2500000000000006E-2</c:v>
                </c:pt>
                <c:pt idx="585">
                  <c:v>7.5000000000000075E-3</c:v>
                </c:pt>
                <c:pt idx="586">
                  <c:v>2.0000000000000011E-2</c:v>
                </c:pt>
                <c:pt idx="587">
                  <c:v>2.0000000000000011E-2</c:v>
                </c:pt>
                <c:pt idx="588">
                  <c:v>1.0000000000000005E-2</c:v>
                </c:pt>
                <c:pt idx="589">
                  <c:v>1.0000000000000005E-2</c:v>
                </c:pt>
                <c:pt idx="590">
                  <c:v>0.14000000000000001</c:v>
                </c:pt>
                <c:pt idx="591">
                  <c:v>0.19750000000000001</c:v>
                </c:pt>
                <c:pt idx="592">
                  <c:v>0.20500000000000004</c:v>
                </c:pt>
                <c:pt idx="593">
                  <c:v>0.20500000000000004</c:v>
                </c:pt>
                <c:pt idx="594">
                  <c:v>1.0000000000000005E-2</c:v>
                </c:pt>
                <c:pt idx="595">
                  <c:v>1.0000000000000005E-2</c:v>
                </c:pt>
                <c:pt idx="596">
                  <c:v>2.0000000000000011E-2</c:v>
                </c:pt>
                <c:pt idx="597">
                  <c:v>2.0000000000000011E-2</c:v>
                </c:pt>
                <c:pt idx="598">
                  <c:v>7.5000000000000075E-3</c:v>
                </c:pt>
                <c:pt idx="599">
                  <c:v>7.5000000000000075E-3</c:v>
                </c:pt>
                <c:pt idx="600">
                  <c:v>1.0000000000000005E-2</c:v>
                </c:pt>
                <c:pt idx="601">
                  <c:v>1.0000000000000005E-2</c:v>
                </c:pt>
                <c:pt idx="602">
                  <c:v>1.0000000000000005E-2</c:v>
                </c:pt>
                <c:pt idx="603">
                  <c:v>1.0000000000000005E-2</c:v>
                </c:pt>
                <c:pt idx="604">
                  <c:v>1.0000000000000005E-2</c:v>
                </c:pt>
                <c:pt idx="605">
                  <c:v>1.0000000000000005E-2</c:v>
                </c:pt>
                <c:pt idx="606">
                  <c:v>1.0000000000000005E-2</c:v>
                </c:pt>
                <c:pt idx="607">
                  <c:v>2.2500000000000006E-2</c:v>
                </c:pt>
                <c:pt idx="608">
                  <c:v>2.2500000000000006E-2</c:v>
                </c:pt>
                <c:pt idx="609">
                  <c:v>7.5000000000000075E-3</c:v>
                </c:pt>
                <c:pt idx="610">
                  <c:v>1.0000000000000005E-2</c:v>
                </c:pt>
                <c:pt idx="611">
                  <c:v>1.0000000000000005E-2</c:v>
                </c:pt>
                <c:pt idx="612">
                  <c:v>0.14000000000000001</c:v>
                </c:pt>
                <c:pt idx="613">
                  <c:v>0.14000000000000001</c:v>
                </c:pt>
                <c:pt idx="614">
                  <c:v>2.7500000000000011E-2</c:v>
                </c:pt>
                <c:pt idx="615">
                  <c:v>1.0000000000000005E-2</c:v>
                </c:pt>
                <c:pt idx="616">
                  <c:v>1.0000000000000005E-2</c:v>
                </c:pt>
                <c:pt idx="617">
                  <c:v>1.0000000000000005E-2</c:v>
                </c:pt>
                <c:pt idx="618">
                  <c:v>1.0000000000000005E-2</c:v>
                </c:pt>
                <c:pt idx="619">
                  <c:v>1.0000000000000005E-2</c:v>
                </c:pt>
                <c:pt idx="620">
                  <c:v>7.5000000000000075E-3</c:v>
                </c:pt>
                <c:pt idx="621">
                  <c:v>0.1125</c:v>
                </c:pt>
                <c:pt idx="622">
                  <c:v>0.1125</c:v>
                </c:pt>
                <c:pt idx="623">
                  <c:v>0.30250000000000032</c:v>
                </c:pt>
                <c:pt idx="624">
                  <c:v>0.39500000000000041</c:v>
                </c:pt>
                <c:pt idx="625">
                  <c:v>0.39500000000000041</c:v>
                </c:pt>
                <c:pt idx="626">
                  <c:v>0.37250000000000028</c:v>
                </c:pt>
                <c:pt idx="627">
                  <c:v>0.31500000000000028</c:v>
                </c:pt>
                <c:pt idx="628">
                  <c:v>0.20750000000000013</c:v>
                </c:pt>
                <c:pt idx="629">
                  <c:v>0.21250000000000013</c:v>
                </c:pt>
                <c:pt idx="630">
                  <c:v>0.21250000000000013</c:v>
                </c:pt>
                <c:pt idx="631">
                  <c:v>0.16500000000000001</c:v>
                </c:pt>
                <c:pt idx="632">
                  <c:v>1.0000000000000005E-2</c:v>
                </c:pt>
                <c:pt idx="633">
                  <c:v>1.0000000000000005E-2</c:v>
                </c:pt>
                <c:pt idx="634">
                  <c:v>1.0000000000000005E-2</c:v>
                </c:pt>
                <c:pt idx="635">
                  <c:v>1.0000000000000005E-2</c:v>
                </c:pt>
                <c:pt idx="636">
                  <c:v>7.5000000000000075E-3</c:v>
                </c:pt>
                <c:pt idx="637">
                  <c:v>1.0000000000000005E-2</c:v>
                </c:pt>
                <c:pt idx="638">
                  <c:v>7.5000000000000075E-3</c:v>
                </c:pt>
                <c:pt idx="639">
                  <c:v>7.5000000000000075E-3</c:v>
                </c:pt>
                <c:pt idx="640">
                  <c:v>7.5000000000000075E-3</c:v>
                </c:pt>
                <c:pt idx="641">
                  <c:v>1.0000000000000005E-2</c:v>
                </c:pt>
                <c:pt idx="642">
                  <c:v>1.0000000000000005E-2</c:v>
                </c:pt>
                <c:pt idx="643">
                  <c:v>1.0000000000000005E-2</c:v>
                </c:pt>
                <c:pt idx="644">
                  <c:v>1.0000000000000005E-2</c:v>
                </c:pt>
                <c:pt idx="645">
                  <c:v>1.0000000000000005E-2</c:v>
                </c:pt>
                <c:pt idx="646">
                  <c:v>1.0000000000000005E-2</c:v>
                </c:pt>
                <c:pt idx="647">
                  <c:v>1.0000000000000005E-2</c:v>
                </c:pt>
                <c:pt idx="648">
                  <c:v>7.5000000000000075E-3</c:v>
                </c:pt>
                <c:pt idx="649">
                  <c:v>7.5000000000000075E-3</c:v>
                </c:pt>
                <c:pt idx="650">
                  <c:v>0.10249999999999998</c:v>
                </c:pt>
                <c:pt idx="651">
                  <c:v>7.5000000000000075E-3</c:v>
                </c:pt>
                <c:pt idx="652">
                  <c:v>1.0000000000000005E-2</c:v>
                </c:pt>
                <c:pt idx="653">
                  <c:v>7.5000000000000075E-3</c:v>
                </c:pt>
                <c:pt idx="654">
                  <c:v>7.5000000000000075E-3</c:v>
                </c:pt>
                <c:pt idx="655">
                  <c:v>7.5000000000000075E-3</c:v>
                </c:pt>
                <c:pt idx="656">
                  <c:v>7.5000000000000075E-3</c:v>
                </c:pt>
                <c:pt idx="657">
                  <c:v>1.0000000000000005E-2</c:v>
                </c:pt>
                <c:pt idx="658">
                  <c:v>1.2500000000000001E-2</c:v>
                </c:pt>
                <c:pt idx="659">
                  <c:v>1.0000000000000005E-2</c:v>
                </c:pt>
                <c:pt idx="660">
                  <c:v>1.0000000000000005E-2</c:v>
                </c:pt>
                <c:pt idx="661">
                  <c:v>1.0000000000000005E-2</c:v>
                </c:pt>
                <c:pt idx="662">
                  <c:v>6.7500000000000004E-2</c:v>
                </c:pt>
                <c:pt idx="663">
                  <c:v>0.05</c:v>
                </c:pt>
                <c:pt idx="664">
                  <c:v>1.0000000000000005E-2</c:v>
                </c:pt>
                <c:pt idx="665">
                  <c:v>1.0000000000000005E-2</c:v>
                </c:pt>
                <c:pt idx="666">
                  <c:v>1.0000000000000005E-2</c:v>
                </c:pt>
                <c:pt idx="667">
                  <c:v>1.0000000000000005E-2</c:v>
                </c:pt>
                <c:pt idx="668">
                  <c:v>1.0000000000000005E-2</c:v>
                </c:pt>
                <c:pt idx="669">
                  <c:v>1.0000000000000005E-2</c:v>
                </c:pt>
                <c:pt idx="670">
                  <c:v>1.0000000000000005E-2</c:v>
                </c:pt>
                <c:pt idx="671">
                  <c:v>1.4999999999999998E-2</c:v>
                </c:pt>
                <c:pt idx="672">
                  <c:v>1.0000000000000005E-2</c:v>
                </c:pt>
                <c:pt idx="673">
                  <c:v>1.0000000000000005E-2</c:v>
                </c:pt>
                <c:pt idx="674">
                  <c:v>1.2500000000000001E-2</c:v>
                </c:pt>
                <c:pt idx="675">
                  <c:v>0.1925</c:v>
                </c:pt>
                <c:pt idx="676">
                  <c:v>6.5000000000000002E-2</c:v>
                </c:pt>
                <c:pt idx="677">
                  <c:v>3.500000000000001E-2</c:v>
                </c:pt>
                <c:pt idx="678">
                  <c:v>6.5000000000000002E-2</c:v>
                </c:pt>
                <c:pt idx="679">
                  <c:v>0.13</c:v>
                </c:pt>
                <c:pt idx="680">
                  <c:v>2.2500000000000006E-2</c:v>
                </c:pt>
                <c:pt idx="681">
                  <c:v>2.2500000000000006E-2</c:v>
                </c:pt>
                <c:pt idx="682">
                  <c:v>1.2500000000000001E-2</c:v>
                </c:pt>
                <c:pt idx="683">
                  <c:v>1.4999999999999998E-2</c:v>
                </c:pt>
                <c:pt idx="684">
                  <c:v>2.0000000000000011E-2</c:v>
                </c:pt>
                <c:pt idx="685">
                  <c:v>0.23250000000000001</c:v>
                </c:pt>
                <c:pt idx="686">
                  <c:v>0.29250000000000026</c:v>
                </c:pt>
                <c:pt idx="687">
                  <c:v>0.29250000000000026</c:v>
                </c:pt>
                <c:pt idx="688">
                  <c:v>0.17750000000000013</c:v>
                </c:pt>
                <c:pt idx="689">
                  <c:v>0.14750000000000013</c:v>
                </c:pt>
                <c:pt idx="690">
                  <c:v>7.7500000000000013E-2</c:v>
                </c:pt>
                <c:pt idx="691">
                  <c:v>9.5000000000000043E-2</c:v>
                </c:pt>
                <c:pt idx="692">
                  <c:v>0.25750000000000001</c:v>
                </c:pt>
                <c:pt idx="693">
                  <c:v>0.25750000000000001</c:v>
                </c:pt>
                <c:pt idx="694">
                  <c:v>0.41000000000000025</c:v>
                </c:pt>
                <c:pt idx="695">
                  <c:v>0.38500000000000034</c:v>
                </c:pt>
                <c:pt idx="696">
                  <c:v>0.2225</c:v>
                </c:pt>
                <c:pt idx="697">
                  <c:v>0.2225</c:v>
                </c:pt>
                <c:pt idx="698">
                  <c:v>2.2500000000000006E-2</c:v>
                </c:pt>
                <c:pt idx="699">
                  <c:v>1.7500000000000005E-2</c:v>
                </c:pt>
                <c:pt idx="700">
                  <c:v>2.7500000000000011E-2</c:v>
                </c:pt>
                <c:pt idx="701">
                  <c:v>1.7500000000000005E-2</c:v>
                </c:pt>
                <c:pt idx="702">
                  <c:v>0.10750000000000007</c:v>
                </c:pt>
                <c:pt idx="703">
                  <c:v>0.29250000000000026</c:v>
                </c:pt>
                <c:pt idx="704">
                  <c:v>0.36500000000000032</c:v>
                </c:pt>
                <c:pt idx="705">
                  <c:v>0.42000000000000026</c:v>
                </c:pt>
                <c:pt idx="706">
                  <c:v>0.42000000000000026</c:v>
                </c:pt>
                <c:pt idx="707">
                  <c:v>0.4</c:v>
                </c:pt>
                <c:pt idx="708">
                  <c:v>0.32000000000000034</c:v>
                </c:pt>
                <c:pt idx="709">
                  <c:v>0.36750000000000033</c:v>
                </c:pt>
                <c:pt idx="710">
                  <c:v>0.26250000000000001</c:v>
                </c:pt>
                <c:pt idx="711">
                  <c:v>0.26250000000000001</c:v>
                </c:pt>
                <c:pt idx="712">
                  <c:v>3.2500000000000001E-2</c:v>
                </c:pt>
                <c:pt idx="713">
                  <c:v>3.0000000000000002E-2</c:v>
                </c:pt>
                <c:pt idx="714">
                  <c:v>0.2525</c:v>
                </c:pt>
                <c:pt idx="715">
                  <c:v>0.22750000000000001</c:v>
                </c:pt>
                <c:pt idx="716">
                  <c:v>0.35000000000000026</c:v>
                </c:pt>
                <c:pt idx="717">
                  <c:v>0.23250000000000001</c:v>
                </c:pt>
                <c:pt idx="718">
                  <c:v>0.23250000000000001</c:v>
                </c:pt>
                <c:pt idx="719">
                  <c:v>0.10750000000000007</c:v>
                </c:pt>
                <c:pt idx="720">
                  <c:v>0.10750000000000007</c:v>
                </c:pt>
                <c:pt idx="721">
                  <c:v>0.28250000000000008</c:v>
                </c:pt>
                <c:pt idx="722">
                  <c:v>0.27500000000000002</c:v>
                </c:pt>
                <c:pt idx="723">
                  <c:v>0.16750000000000001</c:v>
                </c:pt>
                <c:pt idx="724">
                  <c:v>0.24000000000000013</c:v>
                </c:pt>
                <c:pt idx="725">
                  <c:v>3.500000000000001E-2</c:v>
                </c:pt>
                <c:pt idx="726">
                  <c:v>0.21500000000000014</c:v>
                </c:pt>
                <c:pt idx="727">
                  <c:v>0.21500000000000014</c:v>
                </c:pt>
                <c:pt idx="728">
                  <c:v>7.0000000000000021E-2</c:v>
                </c:pt>
                <c:pt idx="729">
                  <c:v>0.26250000000000001</c:v>
                </c:pt>
                <c:pt idx="730">
                  <c:v>0.1925</c:v>
                </c:pt>
                <c:pt idx="731">
                  <c:v>0.1925</c:v>
                </c:pt>
                <c:pt idx="732">
                  <c:v>0.125</c:v>
                </c:pt>
                <c:pt idx="733">
                  <c:v>0.32000000000000034</c:v>
                </c:pt>
                <c:pt idx="734">
                  <c:v>0.32000000000000034</c:v>
                </c:pt>
                <c:pt idx="735">
                  <c:v>0.39500000000000041</c:v>
                </c:pt>
                <c:pt idx="736">
                  <c:v>0.27750000000000002</c:v>
                </c:pt>
                <c:pt idx="737">
                  <c:v>0.27500000000000002</c:v>
                </c:pt>
                <c:pt idx="738">
                  <c:v>0.26500000000000001</c:v>
                </c:pt>
                <c:pt idx="739">
                  <c:v>6.0000000000000032E-2</c:v>
                </c:pt>
                <c:pt idx="740">
                  <c:v>1.0000000000000005E-2</c:v>
                </c:pt>
                <c:pt idx="741">
                  <c:v>1.0000000000000005E-2</c:v>
                </c:pt>
                <c:pt idx="742">
                  <c:v>1.0000000000000005E-2</c:v>
                </c:pt>
                <c:pt idx="743">
                  <c:v>1.0000000000000005E-2</c:v>
                </c:pt>
                <c:pt idx="744">
                  <c:v>1.0000000000000005E-2</c:v>
                </c:pt>
                <c:pt idx="745">
                  <c:v>1.0000000000000005E-2</c:v>
                </c:pt>
                <c:pt idx="746">
                  <c:v>1.0000000000000005E-2</c:v>
                </c:pt>
                <c:pt idx="747">
                  <c:v>1.0000000000000005E-2</c:v>
                </c:pt>
                <c:pt idx="748">
                  <c:v>0.15750000000000014</c:v>
                </c:pt>
                <c:pt idx="749">
                  <c:v>0.05</c:v>
                </c:pt>
                <c:pt idx="750">
                  <c:v>0.14500000000000013</c:v>
                </c:pt>
                <c:pt idx="751">
                  <c:v>0.14500000000000013</c:v>
                </c:pt>
                <c:pt idx="752">
                  <c:v>1.0000000000000005E-2</c:v>
                </c:pt>
                <c:pt idx="753">
                  <c:v>0.13500000000000001</c:v>
                </c:pt>
                <c:pt idx="754">
                  <c:v>7.5000000000000075E-3</c:v>
                </c:pt>
                <c:pt idx="755">
                  <c:v>0.14250000000000004</c:v>
                </c:pt>
                <c:pt idx="756">
                  <c:v>7.7500000000000013E-2</c:v>
                </c:pt>
                <c:pt idx="757">
                  <c:v>7.7500000000000013E-2</c:v>
                </c:pt>
                <c:pt idx="758">
                  <c:v>0.3300000000000004</c:v>
                </c:pt>
                <c:pt idx="759">
                  <c:v>7.5000000000000011E-2</c:v>
                </c:pt>
                <c:pt idx="760">
                  <c:v>0.23</c:v>
                </c:pt>
                <c:pt idx="761">
                  <c:v>0.36000000000000026</c:v>
                </c:pt>
                <c:pt idx="762">
                  <c:v>0.36000000000000026</c:v>
                </c:pt>
                <c:pt idx="763">
                  <c:v>1.0000000000000005E-2</c:v>
                </c:pt>
                <c:pt idx="764">
                  <c:v>0.32750000000000035</c:v>
                </c:pt>
                <c:pt idx="765">
                  <c:v>0.25</c:v>
                </c:pt>
                <c:pt idx="766">
                  <c:v>0.25</c:v>
                </c:pt>
                <c:pt idx="767">
                  <c:v>1.0000000000000005E-2</c:v>
                </c:pt>
                <c:pt idx="768">
                  <c:v>0.24750000000000014</c:v>
                </c:pt>
                <c:pt idx="769">
                  <c:v>0.25</c:v>
                </c:pt>
                <c:pt idx="770">
                  <c:v>0.26</c:v>
                </c:pt>
                <c:pt idx="771">
                  <c:v>1.2500000000000001E-2</c:v>
                </c:pt>
                <c:pt idx="772">
                  <c:v>1.2500000000000001E-2</c:v>
                </c:pt>
                <c:pt idx="773">
                  <c:v>1.0000000000000005E-2</c:v>
                </c:pt>
                <c:pt idx="774">
                  <c:v>7.5000000000000075E-3</c:v>
                </c:pt>
                <c:pt idx="775">
                  <c:v>1.0000000000000005E-2</c:v>
                </c:pt>
                <c:pt idx="776">
                  <c:v>0.13</c:v>
                </c:pt>
                <c:pt idx="777">
                  <c:v>0.25750000000000001</c:v>
                </c:pt>
                <c:pt idx="778">
                  <c:v>0.47250000000000025</c:v>
                </c:pt>
                <c:pt idx="779">
                  <c:v>0.23500000000000001</c:v>
                </c:pt>
                <c:pt idx="780">
                  <c:v>0.23500000000000001</c:v>
                </c:pt>
                <c:pt idx="781">
                  <c:v>0.10500000000000002</c:v>
                </c:pt>
                <c:pt idx="782">
                  <c:v>1.7500000000000005E-2</c:v>
                </c:pt>
                <c:pt idx="783">
                  <c:v>4.0000000000000022E-2</c:v>
                </c:pt>
                <c:pt idx="784">
                  <c:v>0.23500000000000001</c:v>
                </c:pt>
                <c:pt idx="785">
                  <c:v>0.22750000000000001</c:v>
                </c:pt>
                <c:pt idx="786">
                  <c:v>0.22750000000000001</c:v>
                </c:pt>
                <c:pt idx="787">
                  <c:v>0.1275</c:v>
                </c:pt>
                <c:pt idx="788">
                  <c:v>1.0000000000000005E-2</c:v>
                </c:pt>
                <c:pt idx="789">
                  <c:v>1.2500000000000001E-2</c:v>
                </c:pt>
                <c:pt idx="790">
                  <c:v>1.2500000000000001E-2</c:v>
                </c:pt>
                <c:pt idx="791">
                  <c:v>0.16500000000000001</c:v>
                </c:pt>
                <c:pt idx="792">
                  <c:v>0.38500000000000034</c:v>
                </c:pt>
                <c:pt idx="793">
                  <c:v>0.55000000000000004</c:v>
                </c:pt>
                <c:pt idx="794">
                  <c:v>0.42000000000000026</c:v>
                </c:pt>
                <c:pt idx="795">
                  <c:v>0.25</c:v>
                </c:pt>
                <c:pt idx="796">
                  <c:v>0.35250000000000026</c:v>
                </c:pt>
                <c:pt idx="797">
                  <c:v>0.35250000000000026</c:v>
                </c:pt>
                <c:pt idx="798">
                  <c:v>0.29500000000000026</c:v>
                </c:pt>
                <c:pt idx="799">
                  <c:v>0.52749999999999997</c:v>
                </c:pt>
                <c:pt idx="800">
                  <c:v>0.49500000000000027</c:v>
                </c:pt>
                <c:pt idx="801">
                  <c:v>0.47750000000000026</c:v>
                </c:pt>
                <c:pt idx="802">
                  <c:v>0.46</c:v>
                </c:pt>
                <c:pt idx="803">
                  <c:v>0.46</c:v>
                </c:pt>
                <c:pt idx="804">
                  <c:v>0.28250000000000008</c:v>
                </c:pt>
                <c:pt idx="805">
                  <c:v>0.2</c:v>
                </c:pt>
                <c:pt idx="806">
                  <c:v>0.3925000000000004</c:v>
                </c:pt>
                <c:pt idx="807">
                  <c:v>0.30750000000000027</c:v>
                </c:pt>
                <c:pt idx="808">
                  <c:v>0.42000000000000026</c:v>
                </c:pt>
                <c:pt idx="809">
                  <c:v>0.3925000000000004</c:v>
                </c:pt>
                <c:pt idx="810">
                  <c:v>0.3925000000000004</c:v>
                </c:pt>
                <c:pt idx="811">
                  <c:v>1.0000000000000005E-2</c:v>
                </c:pt>
                <c:pt idx="812">
                  <c:v>1.0000000000000005E-2</c:v>
                </c:pt>
                <c:pt idx="813">
                  <c:v>1.2500000000000001E-2</c:v>
                </c:pt>
                <c:pt idx="814">
                  <c:v>1.2500000000000001E-2</c:v>
                </c:pt>
                <c:pt idx="815">
                  <c:v>1.2500000000000001E-2</c:v>
                </c:pt>
                <c:pt idx="816">
                  <c:v>1.0000000000000005E-2</c:v>
                </c:pt>
                <c:pt idx="817">
                  <c:v>0.22750000000000001</c:v>
                </c:pt>
                <c:pt idx="818">
                  <c:v>1.0000000000000005E-2</c:v>
                </c:pt>
                <c:pt idx="819">
                  <c:v>1.2500000000000001E-2</c:v>
                </c:pt>
                <c:pt idx="820">
                  <c:v>1.2500000000000001E-2</c:v>
                </c:pt>
                <c:pt idx="821">
                  <c:v>2.2500000000000006E-2</c:v>
                </c:pt>
                <c:pt idx="822">
                  <c:v>2.0000000000000011E-2</c:v>
                </c:pt>
                <c:pt idx="823">
                  <c:v>2.2500000000000006E-2</c:v>
                </c:pt>
                <c:pt idx="824">
                  <c:v>7.7500000000000013E-2</c:v>
                </c:pt>
                <c:pt idx="825">
                  <c:v>1.7500000000000005E-2</c:v>
                </c:pt>
                <c:pt idx="826">
                  <c:v>1.7500000000000005E-2</c:v>
                </c:pt>
                <c:pt idx="827">
                  <c:v>1.7500000000000005E-2</c:v>
                </c:pt>
                <c:pt idx="828">
                  <c:v>2.0000000000000011E-2</c:v>
                </c:pt>
                <c:pt idx="829">
                  <c:v>9.7500000000000045E-2</c:v>
                </c:pt>
                <c:pt idx="830">
                  <c:v>1.2500000000000001E-2</c:v>
                </c:pt>
                <c:pt idx="831">
                  <c:v>2.2500000000000006E-2</c:v>
                </c:pt>
                <c:pt idx="832">
                  <c:v>2.2500000000000006E-2</c:v>
                </c:pt>
                <c:pt idx="833">
                  <c:v>2.2500000000000006E-2</c:v>
                </c:pt>
                <c:pt idx="834">
                  <c:v>7.0000000000000021E-2</c:v>
                </c:pt>
                <c:pt idx="835">
                  <c:v>2.2500000000000006E-2</c:v>
                </c:pt>
                <c:pt idx="836">
                  <c:v>2.2500000000000006E-2</c:v>
                </c:pt>
                <c:pt idx="837">
                  <c:v>3.0000000000000002E-2</c:v>
                </c:pt>
                <c:pt idx="838">
                  <c:v>3.0000000000000002E-2</c:v>
                </c:pt>
                <c:pt idx="839">
                  <c:v>0.2225</c:v>
                </c:pt>
                <c:pt idx="840">
                  <c:v>2.7500000000000011E-2</c:v>
                </c:pt>
                <c:pt idx="841">
                  <c:v>2.5000000000000001E-2</c:v>
                </c:pt>
                <c:pt idx="842">
                  <c:v>2.5000000000000001E-2</c:v>
                </c:pt>
                <c:pt idx="843">
                  <c:v>1.7500000000000005E-2</c:v>
                </c:pt>
                <c:pt idx="844">
                  <c:v>1.7500000000000005E-2</c:v>
                </c:pt>
                <c:pt idx="845">
                  <c:v>1.2500000000000001E-2</c:v>
                </c:pt>
                <c:pt idx="846">
                  <c:v>3.0000000000000002E-2</c:v>
                </c:pt>
                <c:pt idx="847">
                  <c:v>3.0000000000000002E-2</c:v>
                </c:pt>
                <c:pt idx="848">
                  <c:v>1.2500000000000001E-2</c:v>
                </c:pt>
                <c:pt idx="849">
                  <c:v>4.2500000000000003E-2</c:v>
                </c:pt>
                <c:pt idx="850">
                  <c:v>0.16750000000000001</c:v>
                </c:pt>
                <c:pt idx="851">
                  <c:v>0.21500000000000014</c:v>
                </c:pt>
                <c:pt idx="852">
                  <c:v>0.21500000000000014</c:v>
                </c:pt>
                <c:pt idx="853">
                  <c:v>0.16500000000000001</c:v>
                </c:pt>
                <c:pt idx="854">
                  <c:v>0.18500000000000014</c:v>
                </c:pt>
                <c:pt idx="855">
                  <c:v>0.19</c:v>
                </c:pt>
                <c:pt idx="856">
                  <c:v>0.17500000000000004</c:v>
                </c:pt>
                <c:pt idx="857">
                  <c:v>0.17500000000000004</c:v>
                </c:pt>
                <c:pt idx="858">
                  <c:v>0.10750000000000007</c:v>
                </c:pt>
                <c:pt idx="859">
                  <c:v>1.7500000000000005E-2</c:v>
                </c:pt>
                <c:pt idx="860">
                  <c:v>3.0000000000000002E-2</c:v>
                </c:pt>
                <c:pt idx="861">
                  <c:v>3.0000000000000002E-2</c:v>
                </c:pt>
                <c:pt idx="862">
                  <c:v>1.7500000000000005E-2</c:v>
                </c:pt>
                <c:pt idx="863">
                  <c:v>1.0000000000000005E-2</c:v>
                </c:pt>
                <c:pt idx="864">
                  <c:v>1.0000000000000005E-2</c:v>
                </c:pt>
                <c:pt idx="865">
                  <c:v>1.0000000000000005E-2</c:v>
                </c:pt>
                <c:pt idx="866">
                  <c:v>3.2500000000000001E-2</c:v>
                </c:pt>
                <c:pt idx="867">
                  <c:v>3.2500000000000001E-2</c:v>
                </c:pt>
                <c:pt idx="868">
                  <c:v>7.5000000000000075E-3</c:v>
                </c:pt>
                <c:pt idx="869">
                  <c:v>1.0000000000000005E-2</c:v>
                </c:pt>
                <c:pt idx="870">
                  <c:v>1.0000000000000005E-2</c:v>
                </c:pt>
                <c:pt idx="871">
                  <c:v>1.0000000000000005E-2</c:v>
                </c:pt>
                <c:pt idx="872">
                  <c:v>1.0000000000000005E-2</c:v>
                </c:pt>
                <c:pt idx="873">
                  <c:v>1.0000000000000005E-2</c:v>
                </c:pt>
                <c:pt idx="874">
                  <c:v>1.0000000000000005E-2</c:v>
                </c:pt>
                <c:pt idx="875">
                  <c:v>7.5000000000000075E-3</c:v>
                </c:pt>
                <c:pt idx="876">
                  <c:v>7.5000000000000075E-3</c:v>
                </c:pt>
                <c:pt idx="877">
                  <c:v>7.5000000000000075E-3</c:v>
                </c:pt>
                <c:pt idx="878">
                  <c:v>1.0000000000000005E-2</c:v>
                </c:pt>
                <c:pt idx="879">
                  <c:v>1.0000000000000005E-2</c:v>
                </c:pt>
                <c:pt idx="880">
                  <c:v>1.0000000000000005E-2</c:v>
                </c:pt>
                <c:pt idx="881">
                  <c:v>1.0000000000000005E-2</c:v>
                </c:pt>
                <c:pt idx="882">
                  <c:v>1.0000000000000005E-2</c:v>
                </c:pt>
                <c:pt idx="883">
                  <c:v>1.0000000000000005E-2</c:v>
                </c:pt>
                <c:pt idx="884">
                  <c:v>1.0000000000000005E-2</c:v>
                </c:pt>
                <c:pt idx="885">
                  <c:v>7.5000000000000075E-3</c:v>
                </c:pt>
                <c:pt idx="886">
                  <c:v>1.0000000000000005E-2</c:v>
                </c:pt>
                <c:pt idx="887">
                  <c:v>7.2500000000000023E-2</c:v>
                </c:pt>
                <c:pt idx="888">
                  <c:v>0.19500000000000001</c:v>
                </c:pt>
                <c:pt idx="889">
                  <c:v>0.22500000000000001</c:v>
                </c:pt>
                <c:pt idx="890">
                  <c:v>0.22500000000000001</c:v>
                </c:pt>
                <c:pt idx="891">
                  <c:v>7.0000000000000021E-2</c:v>
                </c:pt>
                <c:pt idx="892">
                  <c:v>1.0000000000000005E-2</c:v>
                </c:pt>
                <c:pt idx="893">
                  <c:v>0.29000000000000026</c:v>
                </c:pt>
                <c:pt idx="894">
                  <c:v>0.29000000000000026</c:v>
                </c:pt>
                <c:pt idx="895">
                  <c:v>0.25</c:v>
                </c:pt>
                <c:pt idx="896">
                  <c:v>0.2</c:v>
                </c:pt>
                <c:pt idx="897">
                  <c:v>1.0000000000000005E-2</c:v>
                </c:pt>
                <c:pt idx="898">
                  <c:v>1.0000000000000005E-2</c:v>
                </c:pt>
                <c:pt idx="899">
                  <c:v>1.0000000000000005E-2</c:v>
                </c:pt>
                <c:pt idx="900">
                  <c:v>1.0000000000000005E-2</c:v>
                </c:pt>
                <c:pt idx="901">
                  <c:v>1.0000000000000005E-2</c:v>
                </c:pt>
                <c:pt idx="902">
                  <c:v>7.5000000000000075E-3</c:v>
                </c:pt>
                <c:pt idx="903">
                  <c:v>0.1925</c:v>
                </c:pt>
                <c:pt idx="904">
                  <c:v>0.21750000000000014</c:v>
                </c:pt>
                <c:pt idx="905">
                  <c:v>0.23500000000000001</c:v>
                </c:pt>
                <c:pt idx="906">
                  <c:v>0.23500000000000001</c:v>
                </c:pt>
                <c:pt idx="907">
                  <c:v>0.18750000000000014</c:v>
                </c:pt>
                <c:pt idx="908">
                  <c:v>0.18750000000000014</c:v>
                </c:pt>
                <c:pt idx="909">
                  <c:v>0.18750000000000014</c:v>
                </c:pt>
                <c:pt idx="910">
                  <c:v>7.0000000000000021E-2</c:v>
                </c:pt>
                <c:pt idx="911">
                  <c:v>0.21500000000000014</c:v>
                </c:pt>
                <c:pt idx="912">
                  <c:v>0.17250000000000001</c:v>
                </c:pt>
                <c:pt idx="913">
                  <c:v>0.17250000000000001</c:v>
                </c:pt>
                <c:pt idx="914">
                  <c:v>0.2</c:v>
                </c:pt>
                <c:pt idx="915">
                  <c:v>0.17</c:v>
                </c:pt>
                <c:pt idx="916">
                  <c:v>0.15500000000000014</c:v>
                </c:pt>
                <c:pt idx="917">
                  <c:v>1.0000000000000005E-2</c:v>
                </c:pt>
                <c:pt idx="918">
                  <c:v>1.0000000000000005E-2</c:v>
                </c:pt>
                <c:pt idx="919">
                  <c:v>1.0000000000000005E-2</c:v>
                </c:pt>
                <c:pt idx="920">
                  <c:v>1.0000000000000005E-2</c:v>
                </c:pt>
                <c:pt idx="921">
                  <c:v>1.0000000000000005E-2</c:v>
                </c:pt>
                <c:pt idx="922">
                  <c:v>1.4999999999999998E-2</c:v>
                </c:pt>
                <c:pt idx="923">
                  <c:v>0.14250000000000004</c:v>
                </c:pt>
                <c:pt idx="924">
                  <c:v>7.5000000000000075E-3</c:v>
                </c:pt>
                <c:pt idx="925">
                  <c:v>7.5000000000000075E-3</c:v>
                </c:pt>
                <c:pt idx="926">
                  <c:v>1.0000000000000005E-2</c:v>
                </c:pt>
                <c:pt idx="927">
                  <c:v>1.2500000000000001E-2</c:v>
                </c:pt>
                <c:pt idx="928">
                  <c:v>1.0000000000000005E-2</c:v>
                </c:pt>
                <c:pt idx="929">
                  <c:v>1.0000000000000005E-2</c:v>
                </c:pt>
                <c:pt idx="930">
                  <c:v>0.18750000000000014</c:v>
                </c:pt>
                <c:pt idx="931">
                  <c:v>0.18500000000000014</c:v>
                </c:pt>
                <c:pt idx="932">
                  <c:v>0.1925</c:v>
                </c:pt>
                <c:pt idx="933">
                  <c:v>0.17250000000000001</c:v>
                </c:pt>
                <c:pt idx="934">
                  <c:v>0.17250000000000001</c:v>
                </c:pt>
                <c:pt idx="935">
                  <c:v>0.14500000000000013</c:v>
                </c:pt>
                <c:pt idx="936">
                  <c:v>0.15000000000000013</c:v>
                </c:pt>
                <c:pt idx="937">
                  <c:v>0.15000000000000013</c:v>
                </c:pt>
                <c:pt idx="938">
                  <c:v>0.15000000000000013</c:v>
                </c:pt>
                <c:pt idx="939">
                  <c:v>0.10500000000000002</c:v>
                </c:pt>
                <c:pt idx="940">
                  <c:v>0.125</c:v>
                </c:pt>
                <c:pt idx="941">
                  <c:v>0.125</c:v>
                </c:pt>
                <c:pt idx="942">
                  <c:v>0.14750000000000013</c:v>
                </c:pt>
                <c:pt idx="943">
                  <c:v>0.12000000000000002</c:v>
                </c:pt>
                <c:pt idx="944">
                  <c:v>1.0000000000000005E-2</c:v>
                </c:pt>
                <c:pt idx="945">
                  <c:v>1.0000000000000005E-2</c:v>
                </c:pt>
                <c:pt idx="946">
                  <c:v>1.0000000000000005E-2</c:v>
                </c:pt>
                <c:pt idx="947">
                  <c:v>0.29000000000000026</c:v>
                </c:pt>
                <c:pt idx="948">
                  <c:v>0.17</c:v>
                </c:pt>
                <c:pt idx="949">
                  <c:v>0.15000000000000013</c:v>
                </c:pt>
                <c:pt idx="950">
                  <c:v>0.15000000000000013</c:v>
                </c:pt>
                <c:pt idx="951">
                  <c:v>0.21750000000000014</c:v>
                </c:pt>
                <c:pt idx="952">
                  <c:v>0.1925</c:v>
                </c:pt>
                <c:pt idx="953">
                  <c:v>0.15250000000000014</c:v>
                </c:pt>
                <c:pt idx="954">
                  <c:v>0.14250000000000004</c:v>
                </c:pt>
                <c:pt idx="955">
                  <c:v>0.16</c:v>
                </c:pt>
                <c:pt idx="956">
                  <c:v>0.16</c:v>
                </c:pt>
                <c:pt idx="957">
                  <c:v>0.17</c:v>
                </c:pt>
                <c:pt idx="958">
                  <c:v>0.1125</c:v>
                </c:pt>
                <c:pt idx="959">
                  <c:v>0.13500000000000001</c:v>
                </c:pt>
                <c:pt idx="960">
                  <c:v>0.13250000000000001</c:v>
                </c:pt>
                <c:pt idx="961">
                  <c:v>0.13250000000000001</c:v>
                </c:pt>
                <c:pt idx="962">
                  <c:v>8.7500000000000008E-2</c:v>
                </c:pt>
                <c:pt idx="963">
                  <c:v>2.0000000000000011E-2</c:v>
                </c:pt>
                <c:pt idx="964">
                  <c:v>3.500000000000001E-2</c:v>
                </c:pt>
                <c:pt idx="965">
                  <c:v>3.0000000000000002E-2</c:v>
                </c:pt>
                <c:pt idx="966">
                  <c:v>3.0000000000000002E-2</c:v>
                </c:pt>
                <c:pt idx="967">
                  <c:v>1.2500000000000001E-2</c:v>
                </c:pt>
                <c:pt idx="968">
                  <c:v>1.2500000000000001E-2</c:v>
                </c:pt>
                <c:pt idx="969">
                  <c:v>1.0000000000000005E-2</c:v>
                </c:pt>
                <c:pt idx="970">
                  <c:v>1.2500000000000001E-2</c:v>
                </c:pt>
                <c:pt idx="971">
                  <c:v>1.7500000000000005E-2</c:v>
                </c:pt>
                <c:pt idx="972">
                  <c:v>1.0000000000000005E-2</c:v>
                </c:pt>
                <c:pt idx="973">
                  <c:v>1.2500000000000001E-2</c:v>
                </c:pt>
                <c:pt idx="974">
                  <c:v>2.0000000000000011E-2</c:v>
                </c:pt>
                <c:pt idx="975">
                  <c:v>2.0000000000000011E-2</c:v>
                </c:pt>
                <c:pt idx="976">
                  <c:v>1.4999999999999998E-2</c:v>
                </c:pt>
                <c:pt idx="977">
                  <c:v>1.0000000000000005E-2</c:v>
                </c:pt>
                <c:pt idx="978">
                  <c:v>2.7500000000000011E-2</c:v>
                </c:pt>
                <c:pt idx="979">
                  <c:v>2.7500000000000011E-2</c:v>
                </c:pt>
                <c:pt idx="980">
                  <c:v>1.0000000000000005E-2</c:v>
                </c:pt>
                <c:pt idx="981">
                  <c:v>1.0000000000000005E-2</c:v>
                </c:pt>
                <c:pt idx="982">
                  <c:v>7.5000000000000075E-3</c:v>
                </c:pt>
                <c:pt idx="983">
                  <c:v>7.5000000000000075E-3</c:v>
                </c:pt>
                <c:pt idx="984">
                  <c:v>7.5000000000000075E-3</c:v>
                </c:pt>
                <c:pt idx="985">
                  <c:v>7.5000000000000075E-3</c:v>
                </c:pt>
                <c:pt idx="986">
                  <c:v>2.0000000000000011E-2</c:v>
                </c:pt>
                <c:pt idx="987">
                  <c:v>3.2500000000000001E-2</c:v>
                </c:pt>
                <c:pt idx="988">
                  <c:v>2.2500000000000006E-2</c:v>
                </c:pt>
                <c:pt idx="989">
                  <c:v>2.2500000000000006E-2</c:v>
                </c:pt>
                <c:pt idx="990">
                  <c:v>1.0000000000000005E-2</c:v>
                </c:pt>
                <c:pt idx="991">
                  <c:v>1.0000000000000005E-2</c:v>
                </c:pt>
                <c:pt idx="992">
                  <c:v>7.5000000000000075E-3</c:v>
                </c:pt>
                <c:pt idx="993">
                  <c:v>7.5000000000000075E-3</c:v>
                </c:pt>
                <c:pt idx="994">
                  <c:v>1.0000000000000005E-2</c:v>
                </c:pt>
                <c:pt idx="995">
                  <c:v>2.5000000000000001E-2</c:v>
                </c:pt>
                <c:pt idx="996">
                  <c:v>2.5000000000000001E-2</c:v>
                </c:pt>
                <c:pt idx="997">
                  <c:v>1.0000000000000005E-2</c:v>
                </c:pt>
                <c:pt idx="998">
                  <c:v>1.0000000000000005E-2</c:v>
                </c:pt>
                <c:pt idx="999">
                  <c:v>1.0000000000000005E-2</c:v>
                </c:pt>
                <c:pt idx="1000">
                  <c:v>1.0000000000000005E-2</c:v>
                </c:pt>
                <c:pt idx="1001">
                  <c:v>1.0000000000000005E-2</c:v>
                </c:pt>
                <c:pt idx="1002">
                  <c:v>7.5000000000000075E-3</c:v>
                </c:pt>
                <c:pt idx="1003">
                  <c:v>1.0000000000000005E-2</c:v>
                </c:pt>
                <c:pt idx="1004">
                  <c:v>1.0000000000000005E-2</c:v>
                </c:pt>
                <c:pt idx="1005">
                  <c:v>1.0000000000000005E-2</c:v>
                </c:pt>
                <c:pt idx="1006">
                  <c:v>1.0000000000000005E-2</c:v>
                </c:pt>
                <c:pt idx="1007">
                  <c:v>1.0000000000000005E-2</c:v>
                </c:pt>
                <c:pt idx="1008">
                  <c:v>1.0000000000000005E-2</c:v>
                </c:pt>
                <c:pt idx="1009">
                  <c:v>1.0000000000000005E-2</c:v>
                </c:pt>
                <c:pt idx="1010">
                  <c:v>1.0000000000000005E-2</c:v>
                </c:pt>
                <c:pt idx="1011">
                  <c:v>1.0000000000000005E-2</c:v>
                </c:pt>
                <c:pt idx="1012">
                  <c:v>1.0000000000000005E-2</c:v>
                </c:pt>
                <c:pt idx="1013">
                  <c:v>7.5000000000000075E-3</c:v>
                </c:pt>
                <c:pt idx="1014">
                  <c:v>1.0000000000000005E-2</c:v>
                </c:pt>
                <c:pt idx="1015">
                  <c:v>1.0000000000000005E-2</c:v>
                </c:pt>
                <c:pt idx="1016">
                  <c:v>1.0000000000000005E-2</c:v>
                </c:pt>
                <c:pt idx="1017">
                  <c:v>1.0000000000000005E-2</c:v>
                </c:pt>
                <c:pt idx="1018">
                  <c:v>1.0000000000000005E-2</c:v>
                </c:pt>
                <c:pt idx="1019">
                  <c:v>1.0000000000000005E-2</c:v>
                </c:pt>
                <c:pt idx="1020">
                  <c:v>1.0000000000000005E-2</c:v>
                </c:pt>
                <c:pt idx="1021">
                  <c:v>1.0000000000000005E-2</c:v>
                </c:pt>
                <c:pt idx="1022">
                  <c:v>1.0000000000000005E-2</c:v>
                </c:pt>
                <c:pt idx="1023">
                  <c:v>1.0000000000000005E-2</c:v>
                </c:pt>
                <c:pt idx="1024">
                  <c:v>1.0000000000000005E-2</c:v>
                </c:pt>
                <c:pt idx="1025">
                  <c:v>1.0000000000000005E-2</c:v>
                </c:pt>
                <c:pt idx="1026">
                  <c:v>1.0000000000000005E-2</c:v>
                </c:pt>
                <c:pt idx="1027">
                  <c:v>0.19750000000000001</c:v>
                </c:pt>
                <c:pt idx="1028">
                  <c:v>0.77000000000000068</c:v>
                </c:pt>
                <c:pt idx="1029">
                  <c:v>0.76500000000000068</c:v>
                </c:pt>
                <c:pt idx="1030">
                  <c:v>0.72000000000000053</c:v>
                </c:pt>
                <c:pt idx="1031">
                  <c:v>0.72000000000000053</c:v>
                </c:pt>
                <c:pt idx="1032">
                  <c:v>0.78249999999999997</c:v>
                </c:pt>
                <c:pt idx="1033">
                  <c:v>0.34</c:v>
                </c:pt>
                <c:pt idx="1034">
                  <c:v>1.2500000000000001E-2</c:v>
                </c:pt>
                <c:pt idx="1035">
                  <c:v>8.0000000000000043E-2</c:v>
                </c:pt>
                <c:pt idx="1036">
                  <c:v>8.0000000000000043E-2</c:v>
                </c:pt>
                <c:pt idx="1037">
                  <c:v>0.79749999999999999</c:v>
                </c:pt>
                <c:pt idx="1038">
                  <c:v>0.74750000000000005</c:v>
                </c:pt>
                <c:pt idx="1039">
                  <c:v>0.72000000000000053</c:v>
                </c:pt>
                <c:pt idx="1040">
                  <c:v>0.66000000000000081</c:v>
                </c:pt>
                <c:pt idx="1041">
                  <c:v>0.74250000000000005</c:v>
                </c:pt>
                <c:pt idx="1042">
                  <c:v>0.66500000000000081</c:v>
                </c:pt>
                <c:pt idx="1043">
                  <c:v>0.38250000000000034</c:v>
                </c:pt>
                <c:pt idx="1044">
                  <c:v>0.38250000000000034</c:v>
                </c:pt>
                <c:pt idx="1045">
                  <c:v>0.75000000000000056</c:v>
                </c:pt>
                <c:pt idx="1046">
                  <c:v>0.77000000000000068</c:v>
                </c:pt>
                <c:pt idx="1047">
                  <c:v>0.78</c:v>
                </c:pt>
                <c:pt idx="1048">
                  <c:v>0.70250000000000001</c:v>
                </c:pt>
                <c:pt idx="1049">
                  <c:v>0.70500000000000052</c:v>
                </c:pt>
                <c:pt idx="1050">
                  <c:v>0.70500000000000052</c:v>
                </c:pt>
                <c:pt idx="1051">
                  <c:v>0.6825</c:v>
                </c:pt>
                <c:pt idx="1052">
                  <c:v>0.72000000000000053</c:v>
                </c:pt>
                <c:pt idx="1053">
                  <c:v>0.6900000000000005</c:v>
                </c:pt>
                <c:pt idx="1054">
                  <c:v>0.72500000000000053</c:v>
                </c:pt>
                <c:pt idx="1055">
                  <c:v>0.72500000000000053</c:v>
                </c:pt>
                <c:pt idx="1056">
                  <c:v>0.70000000000000051</c:v>
                </c:pt>
                <c:pt idx="1057">
                  <c:v>0.73000000000000054</c:v>
                </c:pt>
                <c:pt idx="1058">
                  <c:v>0.75749999999999995</c:v>
                </c:pt>
                <c:pt idx="1059">
                  <c:v>0.72250000000000003</c:v>
                </c:pt>
                <c:pt idx="1060">
                  <c:v>0.69499999999999995</c:v>
                </c:pt>
                <c:pt idx="1061">
                  <c:v>0.66250000000000053</c:v>
                </c:pt>
                <c:pt idx="1062">
                  <c:v>0.66250000000000053</c:v>
                </c:pt>
                <c:pt idx="1063">
                  <c:v>1.0000000000000005E-2</c:v>
                </c:pt>
                <c:pt idx="1064">
                  <c:v>1.0000000000000005E-2</c:v>
                </c:pt>
                <c:pt idx="1065">
                  <c:v>7.5000000000000075E-3</c:v>
                </c:pt>
                <c:pt idx="1066">
                  <c:v>1.0000000000000005E-2</c:v>
                </c:pt>
                <c:pt idx="1067">
                  <c:v>1.0000000000000005E-2</c:v>
                </c:pt>
                <c:pt idx="1068">
                  <c:v>1.0000000000000005E-2</c:v>
                </c:pt>
                <c:pt idx="1069">
                  <c:v>1.0000000000000005E-2</c:v>
                </c:pt>
                <c:pt idx="1070">
                  <c:v>7.5000000000000075E-3</c:v>
                </c:pt>
                <c:pt idx="1071">
                  <c:v>1.0000000000000005E-2</c:v>
                </c:pt>
                <c:pt idx="1072">
                  <c:v>1.0000000000000005E-2</c:v>
                </c:pt>
                <c:pt idx="1073">
                  <c:v>1.0000000000000005E-2</c:v>
                </c:pt>
                <c:pt idx="1074">
                  <c:v>1.2500000000000001E-2</c:v>
                </c:pt>
                <c:pt idx="1075">
                  <c:v>1.0000000000000005E-2</c:v>
                </c:pt>
                <c:pt idx="1076">
                  <c:v>1.0000000000000005E-2</c:v>
                </c:pt>
                <c:pt idx="1077">
                  <c:v>1.0000000000000005E-2</c:v>
                </c:pt>
                <c:pt idx="1078">
                  <c:v>1.0000000000000005E-2</c:v>
                </c:pt>
                <c:pt idx="1079">
                  <c:v>1.0000000000000005E-2</c:v>
                </c:pt>
                <c:pt idx="1080">
                  <c:v>7.2500000000000023E-2</c:v>
                </c:pt>
                <c:pt idx="1081">
                  <c:v>1.2500000000000001E-2</c:v>
                </c:pt>
                <c:pt idx="1082">
                  <c:v>1.0000000000000005E-2</c:v>
                </c:pt>
                <c:pt idx="1083">
                  <c:v>1.0000000000000005E-2</c:v>
                </c:pt>
                <c:pt idx="1084">
                  <c:v>2.0000000000000011E-2</c:v>
                </c:pt>
                <c:pt idx="1085">
                  <c:v>2.2500000000000006E-2</c:v>
                </c:pt>
                <c:pt idx="1086">
                  <c:v>1.2500000000000001E-2</c:v>
                </c:pt>
                <c:pt idx="1087">
                  <c:v>1.7500000000000005E-2</c:v>
                </c:pt>
                <c:pt idx="1088">
                  <c:v>2.0000000000000011E-2</c:v>
                </c:pt>
                <c:pt idx="1089">
                  <c:v>2.0000000000000011E-2</c:v>
                </c:pt>
                <c:pt idx="1090">
                  <c:v>2.0000000000000011E-2</c:v>
                </c:pt>
                <c:pt idx="1091">
                  <c:v>1.2500000000000001E-2</c:v>
                </c:pt>
                <c:pt idx="1092">
                  <c:v>1.0000000000000005E-2</c:v>
                </c:pt>
                <c:pt idx="1093">
                  <c:v>1.7500000000000005E-2</c:v>
                </c:pt>
                <c:pt idx="1094">
                  <c:v>2.2500000000000006E-2</c:v>
                </c:pt>
                <c:pt idx="1095">
                  <c:v>2.0000000000000011E-2</c:v>
                </c:pt>
                <c:pt idx="1096">
                  <c:v>2.0000000000000011E-2</c:v>
                </c:pt>
                <c:pt idx="1097">
                  <c:v>2.0000000000000011E-2</c:v>
                </c:pt>
                <c:pt idx="1098">
                  <c:v>1.2500000000000001E-2</c:v>
                </c:pt>
                <c:pt idx="1099">
                  <c:v>2.2500000000000006E-2</c:v>
                </c:pt>
                <c:pt idx="1100">
                  <c:v>2.0000000000000011E-2</c:v>
                </c:pt>
                <c:pt idx="1101">
                  <c:v>0.6550000000000008</c:v>
                </c:pt>
                <c:pt idx="1102">
                  <c:v>0.6550000000000008</c:v>
                </c:pt>
                <c:pt idx="1103">
                  <c:v>0.70000000000000051</c:v>
                </c:pt>
                <c:pt idx="1104">
                  <c:v>0.70000000000000051</c:v>
                </c:pt>
                <c:pt idx="1105">
                  <c:v>0.62500000000000056</c:v>
                </c:pt>
                <c:pt idx="1106">
                  <c:v>0.6825</c:v>
                </c:pt>
                <c:pt idx="1107">
                  <c:v>0.6825</c:v>
                </c:pt>
                <c:pt idx="1108">
                  <c:v>0.64500000000000068</c:v>
                </c:pt>
                <c:pt idx="1109">
                  <c:v>0.73000000000000054</c:v>
                </c:pt>
                <c:pt idx="1110">
                  <c:v>0.64250000000000052</c:v>
                </c:pt>
                <c:pt idx="1111">
                  <c:v>0.25</c:v>
                </c:pt>
                <c:pt idx="1112">
                  <c:v>0.25</c:v>
                </c:pt>
                <c:pt idx="1113">
                  <c:v>2.0000000000000011E-2</c:v>
                </c:pt>
                <c:pt idx="1114">
                  <c:v>0.24250000000000013</c:v>
                </c:pt>
                <c:pt idx="1115">
                  <c:v>0.5675</c:v>
                </c:pt>
                <c:pt idx="1116">
                  <c:v>0.5675</c:v>
                </c:pt>
                <c:pt idx="1117">
                  <c:v>0.55000000000000004</c:v>
                </c:pt>
                <c:pt idx="1118">
                  <c:v>0.53249999999999997</c:v>
                </c:pt>
                <c:pt idx="1119">
                  <c:v>0.73250000000000004</c:v>
                </c:pt>
                <c:pt idx="1120">
                  <c:v>0.66500000000000081</c:v>
                </c:pt>
                <c:pt idx="1121">
                  <c:v>0.7750000000000008</c:v>
                </c:pt>
                <c:pt idx="1122">
                  <c:v>0.71500000000000052</c:v>
                </c:pt>
                <c:pt idx="1123">
                  <c:v>0.70500000000000052</c:v>
                </c:pt>
                <c:pt idx="1124">
                  <c:v>0.70500000000000052</c:v>
                </c:pt>
                <c:pt idx="1125">
                  <c:v>1.0000000000000005E-2</c:v>
                </c:pt>
                <c:pt idx="1126">
                  <c:v>3.0000000000000002E-2</c:v>
                </c:pt>
                <c:pt idx="1127">
                  <c:v>3.0000000000000002E-2</c:v>
                </c:pt>
                <c:pt idx="1128">
                  <c:v>0.77750000000000052</c:v>
                </c:pt>
                <c:pt idx="1129">
                  <c:v>0.79</c:v>
                </c:pt>
                <c:pt idx="1130">
                  <c:v>0.70000000000000051</c:v>
                </c:pt>
                <c:pt idx="1131">
                  <c:v>0.54749999999999999</c:v>
                </c:pt>
                <c:pt idx="1132">
                  <c:v>0.67750000000000055</c:v>
                </c:pt>
                <c:pt idx="1133">
                  <c:v>0.67250000000000054</c:v>
                </c:pt>
                <c:pt idx="1134">
                  <c:v>0.67000000000000082</c:v>
                </c:pt>
                <c:pt idx="1135">
                  <c:v>0.67000000000000082</c:v>
                </c:pt>
                <c:pt idx="1136">
                  <c:v>0.64250000000000052</c:v>
                </c:pt>
                <c:pt idx="1137">
                  <c:v>0.63000000000000056</c:v>
                </c:pt>
                <c:pt idx="1138">
                  <c:v>0.65250000000000052</c:v>
                </c:pt>
                <c:pt idx="1139">
                  <c:v>0.66500000000000081</c:v>
                </c:pt>
                <c:pt idx="1140">
                  <c:v>0.66500000000000081</c:v>
                </c:pt>
                <c:pt idx="1141">
                  <c:v>0.73000000000000054</c:v>
                </c:pt>
                <c:pt idx="1142">
                  <c:v>0.70750000000000002</c:v>
                </c:pt>
                <c:pt idx="1143">
                  <c:v>0.71250000000000002</c:v>
                </c:pt>
                <c:pt idx="1144">
                  <c:v>0.70500000000000052</c:v>
                </c:pt>
                <c:pt idx="1145">
                  <c:v>0.70750000000000002</c:v>
                </c:pt>
                <c:pt idx="1146">
                  <c:v>0.70750000000000002</c:v>
                </c:pt>
                <c:pt idx="1147">
                  <c:v>0.6550000000000008</c:v>
                </c:pt>
                <c:pt idx="1148">
                  <c:v>0.64500000000000068</c:v>
                </c:pt>
                <c:pt idx="1149">
                  <c:v>0.63249999999999995</c:v>
                </c:pt>
                <c:pt idx="1150">
                  <c:v>0.68500000000000005</c:v>
                </c:pt>
                <c:pt idx="1151">
                  <c:v>0.1125</c:v>
                </c:pt>
                <c:pt idx="1152">
                  <c:v>0.1125</c:v>
                </c:pt>
                <c:pt idx="1153">
                  <c:v>1.0000000000000005E-2</c:v>
                </c:pt>
                <c:pt idx="1154">
                  <c:v>1.0000000000000005E-2</c:v>
                </c:pt>
                <c:pt idx="1155">
                  <c:v>1.0000000000000005E-2</c:v>
                </c:pt>
                <c:pt idx="1156">
                  <c:v>1.0000000000000005E-2</c:v>
                </c:pt>
                <c:pt idx="1157">
                  <c:v>1.0000000000000005E-2</c:v>
                </c:pt>
                <c:pt idx="1158">
                  <c:v>7.5000000000000075E-3</c:v>
                </c:pt>
                <c:pt idx="1159">
                  <c:v>7.5000000000000075E-3</c:v>
                </c:pt>
                <c:pt idx="1160">
                  <c:v>7.5000000000000075E-3</c:v>
                </c:pt>
                <c:pt idx="1161">
                  <c:v>1.0000000000000005E-2</c:v>
                </c:pt>
                <c:pt idx="1162">
                  <c:v>7.5000000000000075E-3</c:v>
                </c:pt>
                <c:pt idx="1163">
                  <c:v>5.5000000000000014E-2</c:v>
                </c:pt>
                <c:pt idx="1164">
                  <c:v>0.25750000000000001</c:v>
                </c:pt>
                <c:pt idx="1165">
                  <c:v>0.2525</c:v>
                </c:pt>
                <c:pt idx="1166">
                  <c:v>0.2525</c:v>
                </c:pt>
                <c:pt idx="1167">
                  <c:v>0.20500000000000004</c:v>
                </c:pt>
                <c:pt idx="1168">
                  <c:v>0.26750000000000002</c:v>
                </c:pt>
                <c:pt idx="1169">
                  <c:v>0.25</c:v>
                </c:pt>
                <c:pt idx="1170">
                  <c:v>1.0000000000000005E-2</c:v>
                </c:pt>
                <c:pt idx="1171">
                  <c:v>1.0000000000000005E-2</c:v>
                </c:pt>
                <c:pt idx="1172">
                  <c:v>1.0000000000000005E-2</c:v>
                </c:pt>
                <c:pt idx="1173">
                  <c:v>1.0000000000000005E-2</c:v>
                </c:pt>
                <c:pt idx="1174">
                  <c:v>1.0000000000000005E-2</c:v>
                </c:pt>
                <c:pt idx="1175">
                  <c:v>1.0000000000000005E-2</c:v>
                </c:pt>
                <c:pt idx="1176">
                  <c:v>1.0000000000000005E-2</c:v>
                </c:pt>
                <c:pt idx="1177">
                  <c:v>1.0000000000000005E-2</c:v>
                </c:pt>
                <c:pt idx="1178">
                  <c:v>1.0000000000000005E-2</c:v>
                </c:pt>
                <c:pt idx="1179">
                  <c:v>1.0000000000000005E-2</c:v>
                </c:pt>
                <c:pt idx="1180">
                  <c:v>0.18000000000000013</c:v>
                </c:pt>
                <c:pt idx="1181">
                  <c:v>0.32000000000000034</c:v>
                </c:pt>
                <c:pt idx="1182">
                  <c:v>0.32000000000000034</c:v>
                </c:pt>
                <c:pt idx="1183">
                  <c:v>0.35750000000000026</c:v>
                </c:pt>
                <c:pt idx="1184">
                  <c:v>0.37250000000000028</c:v>
                </c:pt>
                <c:pt idx="1185">
                  <c:v>0.35750000000000026</c:v>
                </c:pt>
                <c:pt idx="1186">
                  <c:v>0.35750000000000026</c:v>
                </c:pt>
                <c:pt idx="1187">
                  <c:v>0.18000000000000013</c:v>
                </c:pt>
                <c:pt idx="1188">
                  <c:v>7.5000000000000075E-3</c:v>
                </c:pt>
                <c:pt idx="1189">
                  <c:v>7.5000000000000075E-3</c:v>
                </c:pt>
                <c:pt idx="1190">
                  <c:v>1.0000000000000005E-2</c:v>
                </c:pt>
                <c:pt idx="1191">
                  <c:v>1.0000000000000005E-2</c:v>
                </c:pt>
                <c:pt idx="1192">
                  <c:v>1.0000000000000005E-2</c:v>
                </c:pt>
                <c:pt idx="1193">
                  <c:v>1.0000000000000005E-2</c:v>
                </c:pt>
                <c:pt idx="1194">
                  <c:v>1.0000000000000005E-2</c:v>
                </c:pt>
                <c:pt idx="1195">
                  <c:v>1.0000000000000005E-2</c:v>
                </c:pt>
                <c:pt idx="1196">
                  <c:v>1.4999999999999998E-2</c:v>
                </c:pt>
                <c:pt idx="1197">
                  <c:v>1.0000000000000005E-2</c:v>
                </c:pt>
                <c:pt idx="1198">
                  <c:v>7.5000000000000075E-3</c:v>
                </c:pt>
                <c:pt idx="1199">
                  <c:v>1.0000000000000005E-2</c:v>
                </c:pt>
                <c:pt idx="1200">
                  <c:v>1.0000000000000005E-2</c:v>
                </c:pt>
                <c:pt idx="1201">
                  <c:v>1.0000000000000005E-2</c:v>
                </c:pt>
                <c:pt idx="1202">
                  <c:v>1.0000000000000005E-2</c:v>
                </c:pt>
                <c:pt idx="1203">
                  <c:v>1.0000000000000005E-2</c:v>
                </c:pt>
                <c:pt idx="1204">
                  <c:v>1.0000000000000005E-2</c:v>
                </c:pt>
                <c:pt idx="1205">
                  <c:v>1.0000000000000005E-2</c:v>
                </c:pt>
                <c:pt idx="1206">
                  <c:v>1.0000000000000005E-2</c:v>
                </c:pt>
                <c:pt idx="1207">
                  <c:v>1.0000000000000005E-2</c:v>
                </c:pt>
                <c:pt idx="1208">
                  <c:v>1.0000000000000005E-2</c:v>
                </c:pt>
                <c:pt idx="1209">
                  <c:v>1.2500000000000001E-2</c:v>
                </c:pt>
                <c:pt idx="1210">
                  <c:v>1.0000000000000005E-2</c:v>
                </c:pt>
                <c:pt idx="1211">
                  <c:v>1.0000000000000005E-2</c:v>
                </c:pt>
                <c:pt idx="1212">
                  <c:v>1.2500000000000001E-2</c:v>
                </c:pt>
                <c:pt idx="1213">
                  <c:v>1.0000000000000005E-2</c:v>
                </c:pt>
                <c:pt idx="1214">
                  <c:v>1.2500000000000001E-2</c:v>
                </c:pt>
                <c:pt idx="1215">
                  <c:v>1.2500000000000001E-2</c:v>
                </c:pt>
                <c:pt idx="1216">
                  <c:v>1.4999999999999998E-2</c:v>
                </c:pt>
                <c:pt idx="1217">
                  <c:v>1.4999999999999998E-2</c:v>
                </c:pt>
                <c:pt idx="1218">
                  <c:v>2.0000000000000011E-2</c:v>
                </c:pt>
                <c:pt idx="1219">
                  <c:v>0.17250000000000001</c:v>
                </c:pt>
                <c:pt idx="1220">
                  <c:v>1.2500000000000001E-2</c:v>
                </c:pt>
                <c:pt idx="1221">
                  <c:v>1.2500000000000001E-2</c:v>
                </c:pt>
                <c:pt idx="1222">
                  <c:v>2.0000000000000011E-2</c:v>
                </c:pt>
                <c:pt idx="1223">
                  <c:v>0.11749999999999998</c:v>
                </c:pt>
                <c:pt idx="1224">
                  <c:v>0.26</c:v>
                </c:pt>
                <c:pt idx="1225">
                  <c:v>0.30000000000000027</c:v>
                </c:pt>
                <c:pt idx="1226">
                  <c:v>0.30000000000000027</c:v>
                </c:pt>
                <c:pt idx="1227">
                  <c:v>0.56000000000000005</c:v>
                </c:pt>
                <c:pt idx="1228">
                  <c:v>0.3300000000000004</c:v>
                </c:pt>
                <c:pt idx="1229">
                  <c:v>0.27</c:v>
                </c:pt>
                <c:pt idx="1230">
                  <c:v>0.27</c:v>
                </c:pt>
                <c:pt idx="1231">
                  <c:v>0.32000000000000034</c:v>
                </c:pt>
                <c:pt idx="1232">
                  <c:v>0.27250000000000002</c:v>
                </c:pt>
                <c:pt idx="1233">
                  <c:v>0.27250000000000002</c:v>
                </c:pt>
                <c:pt idx="1234">
                  <c:v>0.35000000000000026</c:v>
                </c:pt>
                <c:pt idx="1235">
                  <c:v>0.37500000000000028</c:v>
                </c:pt>
                <c:pt idx="1236">
                  <c:v>0.37000000000000027</c:v>
                </c:pt>
                <c:pt idx="1237">
                  <c:v>0.37000000000000027</c:v>
                </c:pt>
              </c:numCache>
            </c:numRef>
          </c:val>
        </c:ser>
        <c:marker val="1"/>
        <c:axId val="138128768"/>
        <c:axId val="184193792"/>
      </c:lineChart>
      <c:catAx>
        <c:axId val="138128768"/>
        <c:scaling>
          <c:orientation val="minMax"/>
        </c:scaling>
        <c:axPos val="b"/>
        <c:tickLblPos val="nextTo"/>
        <c:crossAx val="184193792"/>
        <c:crosses val="autoZero"/>
        <c:auto val="1"/>
        <c:lblAlgn val="ctr"/>
        <c:lblOffset val="100"/>
      </c:catAx>
      <c:valAx>
        <c:axId val="184193792"/>
        <c:scaling>
          <c:orientation val="minMax"/>
        </c:scaling>
        <c:axPos val="l"/>
        <c:majorGridlines/>
        <c:numFmt formatCode="General" sourceLinked="1"/>
        <c:tickLblPos val="nextTo"/>
        <c:crossAx val="138128768"/>
        <c:crosses val="autoZero"/>
        <c:crossBetween val="between"/>
      </c:valAx>
    </c:plotArea>
    <c:plotVisOnly val="1"/>
  </c:chart>
  <c:externalData r:id="rId1"/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62A6C0-60A1-442B-AA9B-17AEA526AB2C}" type="datetimeFigureOut">
              <a:rPr lang="zh-CN" altLang="en-US" smtClean="0"/>
              <a:pPr/>
              <a:t>2014-10-29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0068B7-5B62-4637-B603-A11034AF88B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156704-65EF-4C34-9961-D927E7749986}" type="datetimeFigureOut">
              <a:rPr lang="zh-CN" altLang="en-US" smtClean="0"/>
              <a:pPr/>
              <a:t>2014-10-29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558819-3A0E-4FFA-98F1-F3D25B81014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558819-3A0E-4FFA-98F1-F3D25B810140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558819-3A0E-4FFA-98F1-F3D25B810140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558819-3A0E-4FFA-98F1-F3D25B810140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558819-3A0E-4FFA-98F1-F3D25B810140}" type="slidenum">
              <a:rPr lang="zh-CN" altLang="en-US" smtClean="0"/>
              <a:pPr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/>
          <p:cNvSpPr/>
          <p:nvPr/>
        </p:nvSpPr>
        <p:spPr>
          <a:xfrm flipV="1">
            <a:off x="5410183" y="2857501"/>
            <a:ext cx="3733819" cy="68315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4" name="矩形 23"/>
          <p:cNvSpPr/>
          <p:nvPr/>
        </p:nvSpPr>
        <p:spPr>
          <a:xfrm flipV="1">
            <a:off x="5410201" y="2922758"/>
            <a:ext cx="3733801" cy="144018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5" name="矩形 24"/>
          <p:cNvSpPr/>
          <p:nvPr/>
        </p:nvSpPr>
        <p:spPr>
          <a:xfrm flipV="1">
            <a:off x="5410201" y="3086375"/>
            <a:ext cx="3733801" cy="6858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6" name="矩形 25"/>
          <p:cNvSpPr/>
          <p:nvPr/>
        </p:nvSpPr>
        <p:spPr>
          <a:xfrm flipV="1">
            <a:off x="5410200" y="3123302"/>
            <a:ext cx="1965960" cy="13716"/>
          </a:xfrm>
          <a:prstGeom prst="rect">
            <a:avLst/>
          </a:prstGeom>
          <a:solidFill>
            <a:schemeClr val="accent2">
              <a:alpha val="6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7" name="矩形 26"/>
          <p:cNvSpPr/>
          <p:nvPr/>
        </p:nvSpPr>
        <p:spPr>
          <a:xfrm flipV="1">
            <a:off x="5410200" y="3149679"/>
            <a:ext cx="1965960" cy="6858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0" name="圆角矩形 29"/>
          <p:cNvSpPr/>
          <p:nvPr/>
        </p:nvSpPr>
        <p:spPr bwMode="white">
          <a:xfrm>
            <a:off x="5410200" y="2971800"/>
            <a:ext cx="3063240" cy="20574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1" name="圆角矩形 30"/>
          <p:cNvSpPr/>
          <p:nvPr/>
        </p:nvSpPr>
        <p:spPr bwMode="white">
          <a:xfrm>
            <a:off x="7376507" y="3045737"/>
            <a:ext cx="160020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矩形 6"/>
          <p:cNvSpPr/>
          <p:nvPr/>
        </p:nvSpPr>
        <p:spPr>
          <a:xfrm>
            <a:off x="1" y="2737246"/>
            <a:ext cx="9144000" cy="183128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矩形 9"/>
          <p:cNvSpPr/>
          <p:nvPr/>
        </p:nvSpPr>
        <p:spPr>
          <a:xfrm>
            <a:off x="1" y="2756646"/>
            <a:ext cx="9144001" cy="105508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矩形 10"/>
          <p:cNvSpPr/>
          <p:nvPr/>
        </p:nvSpPr>
        <p:spPr>
          <a:xfrm flipV="1">
            <a:off x="6414051" y="2732318"/>
            <a:ext cx="2729950" cy="186324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9" name="矩形 18"/>
          <p:cNvSpPr/>
          <p:nvPr/>
        </p:nvSpPr>
        <p:spPr>
          <a:xfrm>
            <a:off x="0" y="0"/>
            <a:ext cx="9144000" cy="2776275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标题 7"/>
          <p:cNvSpPr>
            <a:spLocks noGrp="1"/>
          </p:cNvSpPr>
          <p:nvPr>
            <p:ph type="ctrTitle"/>
          </p:nvPr>
        </p:nvSpPr>
        <p:spPr>
          <a:xfrm>
            <a:off x="457200" y="1801416"/>
            <a:ext cx="8458200" cy="1102519"/>
          </a:xfrm>
        </p:spPr>
        <p:txBody>
          <a:bodyPr anchor="b"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9" name="副标题 8"/>
          <p:cNvSpPr>
            <a:spLocks noGrp="1"/>
          </p:cNvSpPr>
          <p:nvPr>
            <p:ph type="subTitle" idx="1"/>
          </p:nvPr>
        </p:nvSpPr>
        <p:spPr>
          <a:xfrm>
            <a:off x="457200" y="2924953"/>
            <a:ext cx="4953000" cy="1314450"/>
          </a:xfrm>
        </p:spPr>
        <p:txBody>
          <a:bodyPr/>
          <a:lstStyle>
            <a:lvl1pPr marL="64008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zh-CN" altLang="en-US" smtClean="0"/>
              <a:t>单击此处编辑母版副标题样式</a:t>
            </a:r>
            <a:endParaRPr kumimoji="0" lang="en-US"/>
          </a:p>
        </p:txBody>
      </p:sp>
      <p:sp>
        <p:nvSpPr>
          <p:cNvPr id="28" name="日期占位符 27"/>
          <p:cNvSpPr>
            <a:spLocks noGrp="1"/>
          </p:cNvSpPr>
          <p:nvPr>
            <p:ph type="dt" sz="half" idx="10"/>
          </p:nvPr>
        </p:nvSpPr>
        <p:spPr>
          <a:xfrm>
            <a:off x="6705600" y="3154680"/>
            <a:ext cx="960120" cy="342900"/>
          </a:xfrm>
        </p:spPr>
        <p:txBody>
          <a:bodyPr/>
          <a:lstStyle/>
          <a:p>
            <a:fld id="{AA453E6A-F75A-400F-8DD9-63716E83F831}" type="datetime1">
              <a:rPr lang="zh-CN" altLang="en-US" smtClean="0"/>
              <a:pPr/>
              <a:t>2014-10-29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</p:nvPr>
        </p:nvSpPr>
        <p:spPr>
          <a:xfrm>
            <a:off x="5410200" y="3153966"/>
            <a:ext cx="1295400" cy="3429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29" name="灯片编号占位符 28"/>
          <p:cNvSpPr>
            <a:spLocks noGrp="1"/>
          </p:cNvSpPr>
          <p:nvPr>
            <p:ph type="sldNum" sz="quarter" idx="12"/>
          </p:nvPr>
        </p:nvSpPr>
        <p:spPr>
          <a:xfrm>
            <a:off x="8320088" y="852"/>
            <a:ext cx="747712" cy="274320"/>
          </a:xfrm>
        </p:spPr>
        <p:txBody>
          <a:bodyPr/>
          <a:lstStyle>
            <a:lvl1pPr algn="r">
              <a:defRPr sz="1800">
                <a:solidFill>
                  <a:schemeClr val="bg1"/>
                </a:solidFill>
              </a:defRPr>
            </a:lvl1pPr>
          </a:lstStyle>
          <a:p>
            <a:fld id="{B116636F-854C-49D4-B5BE-D3FFEA34412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D025F-AD1F-4515-9077-3B77B5BE89FB}" type="datetime1">
              <a:rPr lang="zh-CN" altLang="en-US" smtClean="0"/>
              <a:pPr/>
              <a:t>2014-10-29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6636F-854C-49D4-B5BE-D3FFEA34412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81800" y="857250"/>
            <a:ext cx="1905000" cy="4114800"/>
          </a:xfrm>
        </p:spPr>
        <p:txBody>
          <a:bodyPr vert="eaVert"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857250"/>
            <a:ext cx="6248400" cy="4114800"/>
          </a:xfrm>
        </p:spPr>
        <p:txBody>
          <a:bodyPr vert="eaVert"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CD2B8-B27A-4899-915A-E63BE8E61963}" type="datetime1">
              <a:rPr lang="zh-CN" altLang="en-US" smtClean="0"/>
              <a:pPr/>
              <a:t>2014-10-29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6636F-854C-49D4-B5BE-D3FFEA34412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4B4741-2AB2-4113-8A10-2CAFE1524109}" type="datetime1">
              <a:rPr lang="zh-CN" altLang="en-US" smtClean="0"/>
              <a:pPr/>
              <a:t>2014-10-29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6636F-854C-49D4-B5BE-D3FFEA34412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1485901"/>
            <a:ext cx="7772400" cy="1021556"/>
          </a:xfrm>
        </p:spPr>
        <p:txBody>
          <a:bodyPr anchor="b">
            <a:noAutofit/>
          </a:bodyPr>
          <a:lstStyle>
            <a:lvl1pPr algn="l">
              <a:buNone/>
              <a:defRPr sz="4300" b="1" cap="none" baseline="0">
                <a:ln w="12700">
                  <a:solidFill>
                    <a:schemeClr val="accent2">
                      <a:shade val="90000"/>
                      <a:satMod val="150000"/>
                    </a:schemeClr>
                  </a:solidFill>
                </a:ln>
                <a:solidFill>
                  <a:srgbClr val="FFFFFF"/>
                </a:solidFill>
                <a:effectLst>
                  <a:outerShdw blurRad="38100" dist="381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525316"/>
            <a:ext cx="7772400" cy="1132284"/>
          </a:xfrm>
        </p:spPr>
        <p:txBody>
          <a:bodyPr anchor="t"/>
          <a:lstStyle>
            <a:lvl1pPr marL="45720" indent="0">
              <a:buNone/>
              <a:defRPr sz="2100" b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3BEC4-248D-414B-8C03-E91E793AE77A}" type="datetime1">
              <a:rPr lang="zh-CN" altLang="en-US" smtClean="0"/>
              <a:pPr/>
              <a:t>2014-10-29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6636F-854C-49D4-B5BE-D3FFEA34412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87069"/>
            <a:ext cx="4038600" cy="3394472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87069"/>
            <a:ext cx="4038600" cy="3394472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723D96-FF2D-4F29-92B0-2960A8BD7FF9}" type="datetime1">
              <a:rPr lang="zh-CN" altLang="en-US" smtClean="0"/>
              <a:pPr/>
              <a:t>2014-10-29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6636F-854C-49D4-B5BE-D3FFEA34412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000" y="857250"/>
            <a:ext cx="8382000" cy="802386"/>
          </a:xfrm>
        </p:spPr>
        <p:txBody>
          <a:bodyPr anchor="ctr"/>
          <a:lstStyle>
            <a:lvl1pPr>
              <a:defRPr sz="4000" b="0" i="0" cap="none" baseline="0"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81000" y="1683728"/>
            <a:ext cx="4041648" cy="3429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3"/>
          </p:nvPr>
        </p:nvSpPr>
        <p:spPr>
          <a:xfrm>
            <a:off x="4721226" y="1683728"/>
            <a:ext cx="4041775" cy="3429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2"/>
          </p:nvPr>
        </p:nvSpPr>
        <p:spPr>
          <a:xfrm>
            <a:off x="381000" y="2031389"/>
            <a:ext cx="4041648" cy="29146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718305" y="2031389"/>
            <a:ext cx="4041775" cy="29146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26" name="日期占位符 2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4A3EF25C-10A2-42C5-9A1E-506BE776139B}" type="datetime1">
              <a:rPr lang="zh-CN" altLang="en-US" smtClean="0"/>
              <a:pPr/>
              <a:t>2014-10-29</a:t>
            </a:fld>
            <a:endParaRPr lang="zh-CN" altLang="en-US"/>
          </a:p>
        </p:txBody>
      </p:sp>
      <p:sp>
        <p:nvSpPr>
          <p:cNvPr id="27" name="灯片编号占位符 2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B116636F-854C-49D4-B5BE-D3FFEA344123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28" name="页脚占位符 2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857250"/>
            <a:ext cx="8229600" cy="802386"/>
          </a:xfrm>
        </p:spPr>
        <p:txBody>
          <a:bodyPr anchor="ctr"/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6583680" y="459486"/>
            <a:ext cx="957264" cy="342900"/>
          </a:xfrm>
        </p:spPr>
        <p:txBody>
          <a:bodyPr/>
          <a:lstStyle/>
          <a:p>
            <a:fld id="{1555C83E-0064-425A-9FC0-27201EE7B3B5}" type="datetime1">
              <a:rPr lang="zh-CN" altLang="en-US" smtClean="0"/>
              <a:pPr/>
              <a:t>2014-10-29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5257800" y="459486"/>
            <a:ext cx="1325880" cy="3429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174736" y="1704"/>
            <a:ext cx="762000" cy="274320"/>
          </a:xfrm>
        </p:spPr>
        <p:txBody>
          <a:bodyPr/>
          <a:lstStyle/>
          <a:p>
            <a:fld id="{B116636F-854C-49D4-B5BE-D3FFEA34412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D29769-01D4-4440-9743-DA2D3844870F}" type="datetime1">
              <a:rPr lang="zh-CN" altLang="en-US" smtClean="0"/>
              <a:pPr/>
              <a:t>2014-10-29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6636F-854C-49D4-B5BE-D3FFEA34412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53496" y="826478"/>
            <a:ext cx="3383280" cy="658368"/>
          </a:xfrm>
        </p:spPr>
        <p:txBody>
          <a:bodyPr anchor="b"/>
          <a:lstStyle>
            <a:lvl1pPr algn="l">
              <a:buNone/>
              <a:defRPr sz="1800" b="1"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2"/>
          </p:nvPr>
        </p:nvSpPr>
        <p:spPr>
          <a:xfrm>
            <a:off x="5353496" y="1508045"/>
            <a:ext cx="3383280" cy="3463290"/>
          </a:xfrm>
        </p:spPr>
        <p:txBody>
          <a:bodyPr/>
          <a:lstStyle>
            <a:lvl1pPr marL="9144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1"/>
          </p:nvPr>
        </p:nvSpPr>
        <p:spPr>
          <a:xfrm>
            <a:off x="152400" y="582215"/>
            <a:ext cx="5102352" cy="438912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D8A78-714A-4D1E-B003-49EB6931B22D}" type="datetime1">
              <a:rPr lang="zh-CN" altLang="en-US" smtClean="0"/>
              <a:pPr/>
              <a:t>2014-10-29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6636F-854C-49D4-B5BE-D3FFEA34412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440435" y="831870"/>
            <a:ext cx="586803" cy="3511228"/>
          </a:xfrm>
        </p:spPr>
        <p:txBody>
          <a:bodyPr vert="vert270" lIns="45720" tIns="0" rIns="45720" anchor="t"/>
          <a:lstStyle>
            <a:lvl1pPr algn="ctr">
              <a:buNone/>
              <a:defRPr sz="2000" b="1"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403671" y="857250"/>
            <a:ext cx="4572000" cy="3429000"/>
          </a:xfrm>
          <a:solidFill>
            <a:srgbClr val="EAEAEA"/>
          </a:solidFill>
          <a:ln w="50800">
            <a:solidFill>
              <a:srgbClr val="FFFFFF"/>
            </a:solidFill>
            <a:miter lim="800000"/>
          </a:ln>
          <a:effectLst>
            <a:outerShdw blurRad="57150" dist="31750" dir="4800000" algn="tl" rotWithShape="0">
              <a:srgbClr val="000000">
                <a:alpha val="2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2540">
            <a:bevelT w="25400" h="19050"/>
            <a:contourClr>
              <a:srgbClr val="AEAEAE"/>
            </a:contourClr>
          </a:sp3d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zh-CN" altLang="en-US" smtClean="0"/>
              <a:t>单击图标添加图片</a:t>
            </a:r>
            <a:endParaRPr kumimoji="0" 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88443" y="2455731"/>
            <a:ext cx="2590800" cy="1887367"/>
          </a:xfrm>
        </p:spPr>
        <p:txBody>
          <a:bodyPr lIns="0" tIns="0" rIns="45720" anchor="t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3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CC99CF-2699-4F34-9800-5733A35BD579}" type="datetime1">
              <a:rPr lang="zh-CN" altLang="en-US" smtClean="0"/>
              <a:pPr/>
              <a:t>2014-10-29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6636F-854C-49D4-B5BE-D3FFEA34412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27"/>
          <p:cNvSpPr/>
          <p:nvPr/>
        </p:nvSpPr>
        <p:spPr>
          <a:xfrm>
            <a:off x="1" y="275114"/>
            <a:ext cx="9144000" cy="63305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9" name="矩形 28"/>
          <p:cNvSpPr/>
          <p:nvPr/>
        </p:nvSpPr>
        <p:spPr>
          <a:xfrm>
            <a:off x="0" y="0"/>
            <a:ext cx="9144000" cy="232997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0" name="矩形 29"/>
          <p:cNvSpPr/>
          <p:nvPr/>
        </p:nvSpPr>
        <p:spPr>
          <a:xfrm>
            <a:off x="1" y="231207"/>
            <a:ext cx="9144001" cy="68581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1" name="矩形 30"/>
          <p:cNvSpPr/>
          <p:nvPr/>
        </p:nvSpPr>
        <p:spPr>
          <a:xfrm flipV="1">
            <a:off x="5410183" y="270185"/>
            <a:ext cx="3733819" cy="68315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2" name="矩形 31"/>
          <p:cNvSpPr/>
          <p:nvPr/>
        </p:nvSpPr>
        <p:spPr>
          <a:xfrm flipV="1">
            <a:off x="5410201" y="330085"/>
            <a:ext cx="3733801" cy="135026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3" name="圆角矩形 32"/>
          <p:cNvSpPr/>
          <p:nvPr/>
        </p:nvSpPr>
        <p:spPr bwMode="white">
          <a:xfrm>
            <a:off x="5407339" y="373128"/>
            <a:ext cx="3063240" cy="20574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4" name="圆角矩形 33"/>
          <p:cNvSpPr/>
          <p:nvPr/>
        </p:nvSpPr>
        <p:spPr bwMode="white">
          <a:xfrm>
            <a:off x="7373646" y="441707"/>
            <a:ext cx="160020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5" name="矩形 34"/>
          <p:cNvSpPr/>
          <p:nvPr/>
        </p:nvSpPr>
        <p:spPr bwMode="invGray">
          <a:xfrm>
            <a:off x="9084966" y="-1501"/>
            <a:ext cx="57626" cy="466344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36" name="矩形 35"/>
          <p:cNvSpPr/>
          <p:nvPr/>
        </p:nvSpPr>
        <p:spPr bwMode="invGray">
          <a:xfrm>
            <a:off x="9044481" y="-1501"/>
            <a:ext cx="27432" cy="466344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37" name="矩形 36"/>
          <p:cNvSpPr/>
          <p:nvPr/>
        </p:nvSpPr>
        <p:spPr bwMode="invGray">
          <a:xfrm>
            <a:off x="9025428" y="-1501"/>
            <a:ext cx="9144" cy="466344"/>
          </a:xfrm>
          <a:prstGeom prst="rect">
            <a:avLst/>
          </a:prstGeom>
          <a:solidFill>
            <a:srgbClr val="FFFFFF">
              <a:alpha val="6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8" name="矩形 37"/>
          <p:cNvSpPr/>
          <p:nvPr/>
        </p:nvSpPr>
        <p:spPr bwMode="invGray">
          <a:xfrm>
            <a:off x="8975423" y="-1501"/>
            <a:ext cx="27432" cy="466344"/>
          </a:xfrm>
          <a:prstGeom prst="rect">
            <a:avLst/>
          </a:prstGeom>
          <a:solidFill>
            <a:srgbClr val="FFFFFF">
              <a:alpha val="4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9" name="矩形 38"/>
          <p:cNvSpPr/>
          <p:nvPr/>
        </p:nvSpPr>
        <p:spPr bwMode="invGray">
          <a:xfrm>
            <a:off x="8915677" y="285"/>
            <a:ext cx="54864" cy="438912"/>
          </a:xfrm>
          <a:prstGeom prst="rect">
            <a:avLst/>
          </a:prstGeom>
          <a:solidFill>
            <a:srgbClr val="FFFFFF">
              <a:alpha val="2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40" name="矩形 39"/>
          <p:cNvSpPr/>
          <p:nvPr/>
        </p:nvSpPr>
        <p:spPr bwMode="invGray">
          <a:xfrm>
            <a:off x="8873475" y="285"/>
            <a:ext cx="9144" cy="438912"/>
          </a:xfrm>
          <a:prstGeom prst="rect">
            <a:avLst/>
          </a:prstGeom>
          <a:solidFill>
            <a:srgbClr val="FFFFFF">
              <a:alpha val="30196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标题占位符 21"/>
          <p:cNvSpPr>
            <a:spLocks noGrp="1"/>
          </p:cNvSpPr>
          <p:nvPr>
            <p:ph type="title"/>
          </p:nvPr>
        </p:nvSpPr>
        <p:spPr>
          <a:xfrm>
            <a:off x="457200" y="857250"/>
            <a:ext cx="8229600" cy="8001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13" name="文本占位符 12"/>
          <p:cNvSpPr>
            <a:spLocks noGrp="1"/>
          </p:cNvSpPr>
          <p:nvPr>
            <p:ph type="body" idx="1"/>
          </p:nvPr>
        </p:nvSpPr>
        <p:spPr>
          <a:xfrm>
            <a:off x="457200" y="1687068"/>
            <a:ext cx="8229600" cy="3243834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  <a:p>
            <a:pPr lvl="1" eaLnBrk="1" latinLnBrk="0" hangingPunct="1"/>
            <a:r>
              <a:rPr kumimoji="0" lang="zh-CN" altLang="en-US" smtClean="0"/>
              <a:t>第二级</a:t>
            </a:r>
          </a:p>
          <a:p>
            <a:pPr lvl="2" eaLnBrk="1" latinLnBrk="0" hangingPunct="1"/>
            <a:r>
              <a:rPr kumimoji="0" lang="zh-CN" altLang="en-US" smtClean="0"/>
              <a:t>第三级</a:t>
            </a:r>
          </a:p>
          <a:p>
            <a:pPr lvl="3" eaLnBrk="1" latinLnBrk="0" hangingPunct="1"/>
            <a:r>
              <a:rPr kumimoji="0" lang="zh-CN" altLang="en-US" smtClean="0"/>
              <a:t>第四级</a:t>
            </a:r>
          </a:p>
          <a:p>
            <a:pPr lvl="4" eaLnBrk="1" latinLnBrk="0" hangingPunct="1"/>
            <a:r>
              <a:rPr kumimoji="0" lang="zh-CN" altLang="en-US" smtClean="0"/>
              <a:t>第五级</a:t>
            </a:r>
            <a:endParaRPr kumimoji="0" lang="en-US"/>
          </a:p>
        </p:txBody>
      </p:sp>
      <p:sp>
        <p:nvSpPr>
          <p:cNvPr id="14" name="日期占位符 13"/>
          <p:cNvSpPr>
            <a:spLocks noGrp="1"/>
          </p:cNvSpPr>
          <p:nvPr>
            <p:ph type="dt" sz="half" idx="2"/>
          </p:nvPr>
        </p:nvSpPr>
        <p:spPr>
          <a:xfrm>
            <a:off x="6586536" y="459486"/>
            <a:ext cx="957264" cy="34290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800">
                <a:solidFill>
                  <a:schemeClr val="accent2"/>
                </a:solidFill>
              </a:defRPr>
            </a:lvl1pPr>
          </a:lstStyle>
          <a:p>
            <a:fld id="{7630B715-8D89-4E9A-A540-67408150D81F}" type="datetime1">
              <a:rPr lang="zh-CN" altLang="en-US" smtClean="0"/>
              <a:pPr/>
              <a:t>2014-10-29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3"/>
          </p:nvPr>
        </p:nvSpPr>
        <p:spPr>
          <a:xfrm>
            <a:off x="5257800" y="459486"/>
            <a:ext cx="1325880" cy="34290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800">
                <a:solidFill>
                  <a:schemeClr val="accent2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23" name="灯片编号占位符 22"/>
          <p:cNvSpPr>
            <a:spLocks noGrp="1"/>
          </p:cNvSpPr>
          <p:nvPr>
            <p:ph type="sldNum" sz="quarter" idx="4"/>
          </p:nvPr>
        </p:nvSpPr>
        <p:spPr>
          <a:xfrm>
            <a:off x="8174736" y="1704"/>
            <a:ext cx="762000" cy="274320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800">
                <a:solidFill>
                  <a:srgbClr val="FFFFFF"/>
                </a:solidFill>
              </a:defRPr>
            </a:lvl1pPr>
          </a:lstStyle>
          <a:p>
            <a:fld id="{B116636F-854C-49D4-B5BE-D3FFEA34412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hf hdr="0" ftr="0" dt="0"/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65760" indent="-256032" algn="l" rtl="0" eaLnBrk="1" latinLnBrk="0" hangingPunct="1">
        <a:spcBef>
          <a:spcPts val="300"/>
        </a:spcBef>
        <a:buClr>
          <a:schemeClr val="accent3"/>
        </a:buClr>
        <a:buFont typeface="Georgia"/>
        <a:buChar char="•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58368" indent="-246888" algn="l" rtl="0" eaLnBrk="1" latinLnBrk="0" hangingPunct="1">
        <a:spcBef>
          <a:spcPts val="300"/>
        </a:spcBef>
        <a:buClr>
          <a:schemeClr val="accent2"/>
        </a:buClr>
        <a:buFont typeface="Georgia"/>
        <a:buChar char="▫"/>
        <a:defRPr kumimoji="0" sz="2600" kern="1200">
          <a:solidFill>
            <a:schemeClr val="accent2"/>
          </a:solidFill>
          <a:latin typeface="+mn-lt"/>
          <a:ea typeface="+mn-ea"/>
          <a:cs typeface="+mn-cs"/>
        </a:defRPr>
      </a:lvl2pPr>
      <a:lvl3pPr marL="923544" indent="-219456" algn="l" rtl="0" eaLnBrk="1" latinLnBrk="0" hangingPunct="1">
        <a:spcBef>
          <a:spcPts val="300"/>
        </a:spcBef>
        <a:buClr>
          <a:schemeClr val="accent1"/>
        </a:buClr>
        <a:buFont typeface="Wingdings 2"/>
        <a:buChar char=""/>
        <a:defRPr kumimoji="0" sz="24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179576" indent="-201168" algn="l" rtl="0" eaLnBrk="1" latinLnBrk="0" hangingPunct="1">
        <a:spcBef>
          <a:spcPts val="300"/>
        </a:spcBef>
        <a:buClr>
          <a:schemeClr val="accent1"/>
        </a:buClr>
        <a:buFont typeface="Wingdings 2"/>
        <a:buChar char=""/>
        <a:defRPr kumimoji="0" sz="22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389888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2000" kern="1200">
          <a:solidFill>
            <a:schemeClr val="accent3"/>
          </a:solidFill>
          <a:latin typeface="+mn-lt"/>
          <a:ea typeface="+mn-ea"/>
          <a:cs typeface="+mn-cs"/>
        </a:defRPr>
      </a:lvl5pPr>
      <a:lvl6pPr marL="1609344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1800" kern="1200">
          <a:solidFill>
            <a:schemeClr val="accent3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1600" kern="1200">
          <a:solidFill>
            <a:schemeClr val="accent3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◦"/>
        <a:defRPr kumimoji="0" sz="1500" kern="1200">
          <a:solidFill>
            <a:schemeClr val="accent3"/>
          </a:solidFill>
          <a:latin typeface="+mn-lt"/>
          <a:ea typeface="+mn-ea"/>
          <a:cs typeface="+mn-cs"/>
        </a:defRPr>
      </a:lvl8pPr>
      <a:lvl9pPr marL="2240280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◦"/>
        <a:defRPr kumimoji="0" sz="1400" kern="1200" baseline="0">
          <a:solidFill>
            <a:schemeClr val="accent3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chart" Target="../charts/char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jpeg"/><Relationship Id="rId13" Type="http://schemas.openxmlformats.org/officeDocument/2006/relationships/image" Target="../media/image79.pn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12" Type="http://schemas.openxmlformats.org/officeDocument/2006/relationships/image" Target="../media/image78.jpe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11" Type="http://schemas.openxmlformats.org/officeDocument/2006/relationships/image" Target="../media/image77.jpeg"/><Relationship Id="rId5" Type="http://schemas.openxmlformats.org/officeDocument/2006/relationships/image" Target="../media/image71.png"/><Relationship Id="rId10" Type="http://schemas.openxmlformats.org/officeDocument/2006/relationships/image" Target="../media/image76.png"/><Relationship Id="rId4" Type="http://schemas.openxmlformats.org/officeDocument/2006/relationships/image" Target="../media/image70.png"/><Relationship Id="rId9" Type="http://schemas.openxmlformats.org/officeDocument/2006/relationships/image" Target="../media/image7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jpeg"/><Relationship Id="rId3" Type="http://schemas.openxmlformats.org/officeDocument/2006/relationships/image" Target="../media/image80.png"/><Relationship Id="rId7" Type="http://schemas.openxmlformats.org/officeDocument/2006/relationships/image" Target="../media/image8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Relationship Id="rId9" Type="http://schemas.openxmlformats.org/officeDocument/2006/relationships/image" Target="../media/image86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eg"/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18" Type="http://schemas.openxmlformats.org/officeDocument/2006/relationships/image" Target="../media/image22.jpeg"/><Relationship Id="rId3" Type="http://schemas.openxmlformats.org/officeDocument/2006/relationships/image" Target="../media/image7.png"/><Relationship Id="rId21" Type="http://schemas.openxmlformats.org/officeDocument/2006/relationships/image" Target="../media/image25.jpeg"/><Relationship Id="rId7" Type="http://schemas.openxmlformats.org/officeDocument/2006/relationships/image" Target="../media/image11.jpe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0.png"/><Relationship Id="rId20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gif"/><Relationship Id="rId11" Type="http://schemas.openxmlformats.org/officeDocument/2006/relationships/image" Target="../media/image15.jpeg"/><Relationship Id="rId5" Type="http://schemas.openxmlformats.org/officeDocument/2006/relationships/image" Target="../media/image9.png"/><Relationship Id="rId15" Type="http://schemas.openxmlformats.org/officeDocument/2006/relationships/image" Target="../media/image19.jpeg"/><Relationship Id="rId23" Type="http://schemas.openxmlformats.org/officeDocument/2006/relationships/image" Target="../media/image27.png"/><Relationship Id="rId10" Type="http://schemas.openxmlformats.org/officeDocument/2006/relationships/image" Target="../media/image14.png"/><Relationship Id="rId19" Type="http://schemas.openxmlformats.org/officeDocument/2006/relationships/image" Target="../media/image23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jpeg"/><Relationship Id="rId22" Type="http://schemas.openxmlformats.org/officeDocument/2006/relationships/image" Target="../media/image2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jpe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jpeg"/><Relationship Id="rId10" Type="http://schemas.openxmlformats.org/officeDocument/2006/relationships/image" Target="../media/image38.png"/><Relationship Id="rId4" Type="http://schemas.openxmlformats.org/officeDocument/2006/relationships/image" Target="../media/image32.jpeg"/><Relationship Id="rId9" Type="http://schemas.openxmlformats.org/officeDocument/2006/relationships/image" Target="../media/image3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jpeg"/><Relationship Id="rId13" Type="http://schemas.openxmlformats.org/officeDocument/2006/relationships/image" Target="../media/image51.png"/><Relationship Id="rId3" Type="http://schemas.openxmlformats.org/officeDocument/2006/relationships/image" Target="../media/image41.jpeg"/><Relationship Id="rId7" Type="http://schemas.openxmlformats.org/officeDocument/2006/relationships/image" Target="../media/image45.jpeg"/><Relationship Id="rId12" Type="http://schemas.openxmlformats.org/officeDocument/2006/relationships/image" Target="../media/image50.png"/><Relationship Id="rId2" Type="http://schemas.openxmlformats.org/officeDocument/2006/relationships/image" Target="../media/image40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jpeg"/><Relationship Id="rId11" Type="http://schemas.openxmlformats.org/officeDocument/2006/relationships/image" Target="../media/image49.png"/><Relationship Id="rId5" Type="http://schemas.openxmlformats.org/officeDocument/2006/relationships/image" Target="../media/image43.jpeg"/><Relationship Id="rId10" Type="http://schemas.openxmlformats.org/officeDocument/2006/relationships/image" Target="../media/image48.png"/><Relationship Id="rId4" Type="http://schemas.openxmlformats.org/officeDocument/2006/relationships/image" Target="../media/image42.jpeg"/><Relationship Id="rId9" Type="http://schemas.openxmlformats.org/officeDocument/2006/relationships/image" Target="../media/image4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14282" y="1326355"/>
            <a:ext cx="8915400" cy="1102519"/>
          </a:xfrm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txBody>
          <a:bodyPr>
            <a:noAutofit/>
          </a:bodyPr>
          <a:lstStyle/>
          <a:p>
            <a:pPr algn="ctr"/>
            <a:r>
              <a:rPr lang="en-US" altLang="zh-CN" sz="3000" b="1" dirty="0" smtClean="0"/>
              <a:t>Performance diagnosis, optimization and reliability guarantee in large distributed system </a:t>
            </a:r>
            <a:endParaRPr lang="zh-CN" altLang="en-US" sz="3000" b="1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57290" y="3286130"/>
            <a:ext cx="6400800" cy="1314450"/>
          </a:xfrm>
        </p:spPr>
        <p:txBody>
          <a:bodyPr>
            <a:normAutofit/>
          </a:bodyPr>
          <a:lstStyle/>
          <a:p>
            <a:r>
              <a:rPr lang="en-US" altLang="zh-CN" sz="2200" b="1" dirty="0" smtClean="0">
                <a:solidFill>
                  <a:schemeClr val="tx1"/>
                </a:solidFill>
              </a:rPr>
              <a:t>Presented by </a:t>
            </a:r>
            <a:r>
              <a:rPr lang="en-US" altLang="zh-CN" sz="2200" b="1" dirty="0" err="1" smtClean="0">
                <a:solidFill>
                  <a:schemeClr val="tx1"/>
                </a:solidFill>
              </a:rPr>
              <a:t>Pengfei</a:t>
            </a:r>
            <a:r>
              <a:rPr lang="en-US" altLang="zh-CN" sz="2200" b="1" dirty="0" smtClean="0">
                <a:solidFill>
                  <a:schemeClr val="tx1"/>
                </a:solidFill>
              </a:rPr>
              <a:t> Chen ( </a:t>
            </a:r>
            <a:r>
              <a:rPr lang="zh-CN" altLang="en-US" sz="2200" b="1" dirty="0" smtClean="0">
                <a:solidFill>
                  <a:schemeClr val="tx1"/>
                </a:solidFill>
              </a:rPr>
              <a:t>陈鹏飞</a:t>
            </a:r>
            <a:r>
              <a:rPr lang="en-US" altLang="zh-CN" sz="2200" b="1" dirty="0" smtClean="0">
                <a:solidFill>
                  <a:schemeClr val="tx1"/>
                </a:solidFill>
              </a:rPr>
              <a:t>)</a:t>
            </a:r>
          </a:p>
          <a:p>
            <a:r>
              <a:rPr lang="en-US" altLang="zh-CN" sz="2200" b="1" dirty="0" smtClean="0">
                <a:solidFill>
                  <a:schemeClr val="tx1"/>
                </a:solidFill>
              </a:rPr>
              <a:t> </a:t>
            </a:r>
            <a:r>
              <a:rPr lang="en-US" altLang="zh-CN" sz="1800" b="1" dirty="0" err="1" smtClean="0">
                <a:solidFill>
                  <a:schemeClr val="tx1"/>
                </a:solidFill>
              </a:rPr>
              <a:t>Ph.D</a:t>
            </a:r>
            <a:r>
              <a:rPr lang="en-US" altLang="zh-CN" sz="1800" b="1" dirty="0" smtClean="0">
                <a:solidFill>
                  <a:schemeClr val="tx1"/>
                </a:solidFill>
              </a:rPr>
              <a:t> Candidate from Xi’an </a:t>
            </a:r>
            <a:r>
              <a:rPr lang="en-US" altLang="zh-CN" sz="1800" b="1" dirty="0" err="1" smtClean="0">
                <a:solidFill>
                  <a:schemeClr val="tx1"/>
                </a:solidFill>
              </a:rPr>
              <a:t>Jiaotong</a:t>
            </a:r>
            <a:r>
              <a:rPr lang="en-US" altLang="zh-CN" sz="1800" b="1" dirty="0" smtClean="0">
                <a:solidFill>
                  <a:schemeClr val="tx1"/>
                </a:solidFill>
              </a:rPr>
              <a:t> University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6636F-854C-49D4-B5BE-D3FFEA344123}" type="slidenum">
              <a:rPr lang="zh-CN" altLang="en-US" smtClean="0"/>
              <a:pPr/>
              <a:t>1</a:t>
            </a:fld>
            <a:endParaRPr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7286644" y="4559872"/>
            <a:ext cx="1714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latin typeface="+mn-ea"/>
              </a:rPr>
              <a:t>2014-10-25</a:t>
            </a:r>
            <a:endParaRPr lang="zh-CN" altLang="en-US" b="1" dirty="0">
              <a:latin typeface="+mn-ea"/>
            </a:endParaRPr>
          </a:p>
        </p:txBody>
      </p:sp>
      <p:pic>
        <p:nvPicPr>
          <p:cNvPr id="5" name="Picture 25" descr="xjtu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14810" y="4086225"/>
            <a:ext cx="1057275" cy="105727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6636F-854C-49D4-B5BE-D3FFEA344123}" type="slidenum">
              <a:rPr lang="zh-CN" altLang="en-US" smtClean="0"/>
              <a:pPr/>
              <a:t>10</a:t>
            </a:fld>
            <a:endParaRPr lang="zh-CN" altLang="en-US"/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142844" y="500049"/>
            <a:ext cx="8858312" cy="584663"/>
            <a:chOff x="878" y="908"/>
            <a:chExt cx="3984" cy="933"/>
          </a:xfrm>
        </p:grpSpPr>
        <p:sp>
          <p:nvSpPr>
            <p:cNvPr id="5" name="AutoShape 4"/>
            <p:cNvSpPr>
              <a:spLocks noChangeArrowheads="1"/>
            </p:cNvSpPr>
            <p:nvPr/>
          </p:nvSpPr>
          <p:spPr bwMode="gray">
            <a:xfrm>
              <a:off x="878" y="908"/>
              <a:ext cx="3984" cy="912"/>
            </a:xfrm>
            <a:prstGeom prst="roundRect">
              <a:avLst>
                <a:gd name="adj" fmla="val 10889"/>
              </a:avLst>
            </a:prstGeom>
            <a:gradFill rotWithShape="1">
              <a:gsLst>
                <a:gs pos="0">
                  <a:srgbClr val="DDDDDD"/>
                </a:gs>
                <a:gs pos="50000">
                  <a:srgbClr val="DDDDDD">
                    <a:gamma/>
                    <a:tint val="36471"/>
                    <a:invGamma/>
                  </a:srgbClr>
                </a:gs>
                <a:gs pos="100000">
                  <a:srgbClr val="DDDDDD"/>
                </a:gs>
              </a:gsLst>
              <a:lin ang="2700000" scaled="1"/>
            </a:gradFill>
            <a:ln w="38100">
              <a:solidFill>
                <a:srgbClr val="FFFFFF"/>
              </a:solidFill>
              <a:round/>
              <a:headEnd/>
              <a:tailEnd/>
            </a:ln>
            <a:effectLst>
              <a:outerShdw dist="135003" dir="2928844" algn="ctr" rotWithShape="0">
                <a:srgbClr val="000000">
                  <a:alpha val="50000"/>
                </a:srgbClr>
              </a:outerShdw>
            </a:effectLst>
          </p:spPr>
          <p:txBody>
            <a:bodyPr wrap="none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grpSp>
          <p:nvGrpSpPr>
            <p:cNvPr id="3" name="Group 5"/>
            <p:cNvGrpSpPr>
              <a:grpSpLocks/>
            </p:cNvGrpSpPr>
            <p:nvPr/>
          </p:nvGrpSpPr>
          <p:grpSpPr bwMode="auto">
            <a:xfrm>
              <a:off x="910" y="1022"/>
              <a:ext cx="687" cy="745"/>
              <a:chOff x="910" y="1022"/>
              <a:chExt cx="687" cy="745"/>
            </a:xfrm>
          </p:grpSpPr>
          <p:sp>
            <p:nvSpPr>
              <p:cNvPr id="8" name="AutoShape 6"/>
              <p:cNvSpPr>
                <a:spLocks noChangeArrowheads="1"/>
              </p:cNvSpPr>
              <p:nvPr/>
            </p:nvSpPr>
            <p:spPr bwMode="gray">
              <a:xfrm>
                <a:off x="910" y="1022"/>
                <a:ext cx="687" cy="745"/>
              </a:xfrm>
              <a:prstGeom prst="roundRect">
                <a:avLst>
                  <a:gd name="adj" fmla="val 11921"/>
                </a:avLst>
              </a:prstGeom>
              <a:gradFill rotWithShape="1">
                <a:gsLst>
                  <a:gs pos="0">
                    <a:schemeClr val="accent1"/>
                  </a:gs>
                  <a:gs pos="100000">
                    <a:schemeClr val="accent1">
                      <a:gamma/>
                      <a:shade val="69804"/>
                      <a:invGamma/>
                    </a:schemeClr>
                  </a:gs>
                </a:gsLst>
                <a:lin ang="5400000" scaled="1"/>
              </a:gradFill>
              <a:ln w="38100">
                <a:solidFill>
                  <a:schemeClr val="bg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9" name="Freeform 7"/>
              <p:cNvSpPr>
                <a:spLocks/>
              </p:cNvSpPr>
              <p:nvPr/>
            </p:nvSpPr>
            <p:spPr bwMode="gray">
              <a:xfrm>
                <a:off x="942" y="1105"/>
                <a:ext cx="383" cy="373"/>
              </a:xfrm>
              <a:custGeom>
                <a:avLst/>
                <a:gdLst/>
                <a:ahLst/>
                <a:cxnLst>
                  <a:cxn ang="0">
                    <a:pos x="118" y="0"/>
                  </a:cxn>
                  <a:cxn ang="0">
                    <a:pos x="0" y="118"/>
                  </a:cxn>
                  <a:cxn ang="0">
                    <a:pos x="0" y="589"/>
                  </a:cxn>
                  <a:cxn ang="0">
                    <a:pos x="161" y="174"/>
                  </a:cxn>
                  <a:cxn ang="0">
                    <a:pos x="589" y="0"/>
                  </a:cxn>
                  <a:cxn ang="0">
                    <a:pos x="118" y="0"/>
                  </a:cxn>
                </a:cxnLst>
                <a:rect l="0" t="0" r="r" b="b"/>
                <a:pathLst>
                  <a:path w="596" h="598">
                    <a:moveTo>
                      <a:pt x="118" y="0"/>
                    </a:moveTo>
                    <a:cubicBezTo>
                      <a:pt x="53" y="0"/>
                      <a:pt x="0" y="53"/>
                      <a:pt x="0" y="118"/>
                    </a:cubicBezTo>
                    <a:lnTo>
                      <a:pt x="0" y="589"/>
                    </a:lnTo>
                    <a:cubicBezTo>
                      <a:pt x="27" y="598"/>
                      <a:pt x="12" y="309"/>
                      <a:pt x="161" y="174"/>
                    </a:cubicBezTo>
                    <a:cubicBezTo>
                      <a:pt x="310" y="39"/>
                      <a:pt x="596" y="29"/>
                      <a:pt x="589" y="0"/>
                    </a:cubicBezTo>
                    <a:lnTo>
                      <a:pt x="118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chemeClr val="accent1">
                      <a:gamma/>
                      <a:tint val="54510"/>
                      <a:invGamma/>
                    </a:schemeClr>
                  </a:gs>
                  <a:gs pos="50000">
                    <a:schemeClr val="accent1">
                      <a:alpha val="0"/>
                    </a:schemeClr>
                  </a:gs>
                  <a:gs pos="100000">
                    <a:schemeClr val="accent1">
                      <a:gamma/>
                      <a:tint val="54510"/>
                      <a:invGamma/>
                    </a:schemeClr>
                  </a:gs>
                </a:gsLst>
                <a:lin ang="2700000" scaled="1"/>
              </a:gradFill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0" name="Text Box 8"/>
              <p:cNvSpPr txBox="1">
                <a:spLocks noChangeArrowheads="1"/>
              </p:cNvSpPr>
              <p:nvPr/>
            </p:nvSpPr>
            <p:spPr bwMode="gray">
              <a:xfrm>
                <a:off x="974" y="1136"/>
                <a:ext cx="559" cy="589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0" hangingPunct="0">
                  <a:defRPr/>
                </a:pPr>
                <a:r>
                  <a:rPr lang="en-US" altLang="zh-CN" b="1" dirty="0" smtClean="0">
                    <a:solidFill>
                      <a:srgbClr val="FFFFFF"/>
                    </a:solidFill>
                    <a:ea typeface="宋体" pitchFamily="2" charset="-122"/>
                  </a:rPr>
                  <a:t>Project</a:t>
                </a:r>
                <a:r>
                  <a:rPr lang="en-US" altLang="zh-CN" b="1" dirty="0" smtClean="0">
                    <a:solidFill>
                      <a:srgbClr val="FFFFFF"/>
                    </a:solidFill>
                    <a:ea typeface="宋体" pitchFamily="2" charset="-122"/>
                  </a:rPr>
                  <a:t>-1</a:t>
                </a:r>
                <a:endParaRPr lang="en-US" altLang="zh-CN" b="1" dirty="0">
                  <a:solidFill>
                    <a:srgbClr val="FFFFFF"/>
                  </a:solidFill>
                  <a:ea typeface="宋体" pitchFamily="2" charset="-122"/>
                </a:endParaRPr>
              </a:p>
            </p:txBody>
          </p:sp>
        </p:grpSp>
        <p:sp>
          <p:nvSpPr>
            <p:cNvPr id="7" name="Text Box 9"/>
            <p:cNvSpPr txBox="1">
              <a:spLocks noChangeArrowheads="1"/>
            </p:cNvSpPr>
            <p:nvPr/>
          </p:nvSpPr>
          <p:spPr bwMode="gray">
            <a:xfrm>
              <a:off x="1649" y="908"/>
              <a:ext cx="3213" cy="93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eaLnBrk="0" hangingPunct="0"/>
              <a:r>
                <a:rPr lang="en-US" altLang="zh-CN" sz="1600" b="1" dirty="0" smtClean="0">
                  <a:latin typeface="Times New Roman" pitchFamily="18" charset="0"/>
                  <a:cs typeface="Times New Roman" pitchFamily="18" charset="0"/>
                </a:rPr>
                <a:t>CHAOS:A Novel Entropy based  </a:t>
              </a:r>
              <a:r>
                <a:rPr lang="en-US" altLang="zh-CN" sz="1600" b="1" dirty="0" smtClean="0">
                  <a:latin typeface="Times New Roman" pitchFamily="18" charset="0"/>
                  <a:cs typeface="Times New Roman" pitchFamily="18" charset="0"/>
                </a:rPr>
                <a:t>Framework  </a:t>
              </a:r>
              <a:r>
                <a:rPr lang="en-US" altLang="zh-CN" sz="1600" b="1" dirty="0" smtClean="0">
                  <a:latin typeface="Times New Roman" pitchFamily="18" charset="0"/>
                  <a:cs typeface="Times New Roman" pitchFamily="18" charset="0"/>
                </a:rPr>
                <a:t>for </a:t>
              </a:r>
              <a:r>
                <a:rPr lang="en-US" altLang="zh-CN" sz="1600" b="1" dirty="0" err="1" smtClean="0">
                  <a:latin typeface="Times New Roman" pitchFamily="18" charset="0"/>
                  <a:cs typeface="Times New Roman" pitchFamily="18" charset="0"/>
                </a:rPr>
                <a:t>Realtime</a:t>
              </a:r>
              <a:r>
                <a:rPr lang="en-US" altLang="zh-CN" sz="1600" b="1" dirty="0" smtClean="0">
                  <a:latin typeface="Times New Roman" pitchFamily="18" charset="0"/>
                  <a:cs typeface="Times New Roman" pitchFamily="18" charset="0"/>
                </a:rPr>
                <a:t> Detection  </a:t>
              </a:r>
              <a:r>
                <a:rPr lang="en-US" altLang="zh-CN" sz="1600" b="1" dirty="0" smtClean="0">
                  <a:latin typeface="Times New Roman" pitchFamily="18" charset="0"/>
                  <a:cs typeface="Times New Roman" pitchFamily="18" charset="0"/>
                </a:rPr>
                <a:t>of Failure - prone State Detection</a:t>
              </a:r>
              <a:endParaRPr lang="zh-CN" altLang="en-US" sz="1600" b="1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pic>
        <p:nvPicPr>
          <p:cNvPr id="32" name="Picture 3" descr="F:\TheScientificWorld\Architectur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4282" y="1214428"/>
            <a:ext cx="3009857" cy="2071702"/>
          </a:xfrm>
          <a:prstGeom prst="rect">
            <a:avLst/>
          </a:prstGeom>
          <a:noFill/>
        </p:spPr>
      </p:pic>
      <p:sp>
        <p:nvSpPr>
          <p:cNvPr id="70" name="TextBox 69"/>
          <p:cNvSpPr txBox="1"/>
          <p:nvPr/>
        </p:nvSpPr>
        <p:spPr>
          <a:xfrm>
            <a:off x="428596" y="3325661"/>
            <a:ext cx="27860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 b="1" dirty="0" smtClean="0"/>
              <a:t>Figure -1. The architecture of CHAOS</a:t>
            </a:r>
            <a:endParaRPr lang="zh-CN" altLang="en-US" sz="1000" b="1" dirty="0"/>
          </a:p>
        </p:txBody>
      </p:sp>
      <p:sp>
        <p:nvSpPr>
          <p:cNvPr id="65" name="矩形 64"/>
          <p:cNvSpPr/>
          <p:nvPr/>
        </p:nvSpPr>
        <p:spPr>
          <a:xfrm>
            <a:off x="214282" y="1214428"/>
            <a:ext cx="3071834" cy="3786214"/>
          </a:xfrm>
          <a:prstGeom prst="rect">
            <a:avLst/>
          </a:prstGeom>
          <a:noFill/>
          <a:ln w="28575"/>
          <a:effectLst>
            <a:glow rad="63500">
              <a:schemeClr val="accent3">
                <a:satMod val="175000"/>
                <a:alpha val="40000"/>
              </a:schemeClr>
            </a:glow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AutoShape 18"/>
          <p:cNvSpPr>
            <a:spLocks noChangeArrowheads="1"/>
          </p:cNvSpPr>
          <p:nvPr/>
        </p:nvSpPr>
        <p:spPr bwMode="gray">
          <a:xfrm>
            <a:off x="214282" y="3571882"/>
            <a:ext cx="3071834" cy="28575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headEnd/>
            <a:tailEnd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 anchor="ctr"/>
          <a:lstStyle/>
          <a:p>
            <a:pPr algn="ctr" eaLnBrk="0" hangingPunct="0"/>
            <a:r>
              <a:rPr lang="en-US" altLang="zh-CN" sz="1200" b="1" dirty="0" smtClean="0">
                <a:solidFill>
                  <a:schemeClr val="tx2"/>
                </a:solidFill>
                <a:ea typeface="宋体" charset="-122"/>
              </a:rPr>
              <a:t>Metric Selection</a:t>
            </a:r>
            <a:endParaRPr lang="en-US" altLang="zh-CN" sz="1200" b="1" dirty="0">
              <a:solidFill>
                <a:schemeClr val="tx2"/>
              </a:solidFill>
              <a:ea typeface="宋体" charset="-122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3357554" y="1214428"/>
            <a:ext cx="2857520" cy="3786214"/>
          </a:xfrm>
          <a:prstGeom prst="rect">
            <a:avLst/>
          </a:prstGeom>
          <a:noFill/>
          <a:ln w="28575"/>
          <a:effectLst>
            <a:glow rad="63500">
              <a:schemeClr val="accent3">
                <a:satMod val="175000"/>
                <a:alpha val="40000"/>
              </a:schemeClr>
            </a:glow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矩形 43"/>
          <p:cNvSpPr/>
          <p:nvPr/>
        </p:nvSpPr>
        <p:spPr>
          <a:xfrm>
            <a:off x="6286512" y="1214428"/>
            <a:ext cx="2714644" cy="3786214"/>
          </a:xfrm>
          <a:prstGeom prst="rect">
            <a:avLst/>
          </a:prstGeom>
          <a:noFill/>
          <a:ln w="28575"/>
          <a:effectLst>
            <a:glow rad="63500">
              <a:schemeClr val="accent3">
                <a:satMod val="175000"/>
                <a:alpha val="40000"/>
              </a:schemeClr>
            </a:glow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TextBox 44"/>
          <p:cNvSpPr txBox="1"/>
          <p:nvPr/>
        </p:nvSpPr>
        <p:spPr>
          <a:xfrm>
            <a:off x="285720" y="3897165"/>
            <a:ext cx="10715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 smtClean="0"/>
              <a:t>Method:</a:t>
            </a:r>
            <a:endParaRPr lang="zh-CN" altLang="en-US" sz="1200" b="1" dirty="0"/>
          </a:p>
        </p:txBody>
      </p:sp>
      <p:sp>
        <p:nvSpPr>
          <p:cNvPr id="46" name="TextBox 45"/>
          <p:cNvSpPr txBox="1"/>
          <p:nvPr/>
        </p:nvSpPr>
        <p:spPr>
          <a:xfrm>
            <a:off x="428596" y="4143386"/>
            <a:ext cx="25717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 smtClean="0"/>
              <a:t>PCA based variable selection</a:t>
            </a:r>
            <a:endParaRPr lang="zh-CN" altLang="en-US" sz="1000" dirty="0"/>
          </a:p>
        </p:txBody>
      </p:sp>
      <p:sp>
        <p:nvSpPr>
          <p:cNvPr id="50" name="椭圆 49"/>
          <p:cNvSpPr/>
          <p:nvPr/>
        </p:nvSpPr>
        <p:spPr>
          <a:xfrm>
            <a:off x="857224" y="4397231"/>
            <a:ext cx="71438" cy="7143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1009624" y="4397231"/>
            <a:ext cx="71438" cy="7143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928662" y="4540107"/>
            <a:ext cx="71438" cy="7143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椭圆 55"/>
          <p:cNvSpPr/>
          <p:nvPr/>
        </p:nvSpPr>
        <p:spPr>
          <a:xfrm>
            <a:off x="1009624" y="4549631"/>
            <a:ext cx="71438" cy="7143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椭圆 59"/>
          <p:cNvSpPr/>
          <p:nvPr/>
        </p:nvSpPr>
        <p:spPr>
          <a:xfrm>
            <a:off x="1071538" y="4468669"/>
            <a:ext cx="71438" cy="7143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椭圆 65"/>
          <p:cNvSpPr/>
          <p:nvPr/>
        </p:nvSpPr>
        <p:spPr>
          <a:xfrm>
            <a:off x="785786" y="4540107"/>
            <a:ext cx="71438" cy="7143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椭圆 66"/>
          <p:cNvSpPr/>
          <p:nvPr/>
        </p:nvSpPr>
        <p:spPr>
          <a:xfrm>
            <a:off x="1142976" y="4611545"/>
            <a:ext cx="71438" cy="7143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椭圆 67"/>
          <p:cNvSpPr/>
          <p:nvPr/>
        </p:nvSpPr>
        <p:spPr>
          <a:xfrm>
            <a:off x="857224" y="4611545"/>
            <a:ext cx="71438" cy="7143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椭圆 76"/>
          <p:cNvSpPr/>
          <p:nvPr/>
        </p:nvSpPr>
        <p:spPr>
          <a:xfrm>
            <a:off x="928662" y="4682983"/>
            <a:ext cx="71438" cy="7143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椭圆 77"/>
          <p:cNvSpPr/>
          <p:nvPr/>
        </p:nvSpPr>
        <p:spPr>
          <a:xfrm>
            <a:off x="1071538" y="4682983"/>
            <a:ext cx="71438" cy="7143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椭圆 79"/>
          <p:cNvSpPr/>
          <p:nvPr/>
        </p:nvSpPr>
        <p:spPr>
          <a:xfrm>
            <a:off x="785786" y="4702031"/>
            <a:ext cx="71438" cy="7143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椭圆 80"/>
          <p:cNvSpPr/>
          <p:nvPr/>
        </p:nvSpPr>
        <p:spPr>
          <a:xfrm>
            <a:off x="2571736" y="4540107"/>
            <a:ext cx="71438" cy="7143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椭圆 81"/>
          <p:cNvSpPr/>
          <p:nvPr/>
        </p:nvSpPr>
        <p:spPr>
          <a:xfrm>
            <a:off x="2500298" y="4611545"/>
            <a:ext cx="71438" cy="7143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椭圆 82"/>
          <p:cNvSpPr/>
          <p:nvPr/>
        </p:nvSpPr>
        <p:spPr>
          <a:xfrm>
            <a:off x="2428860" y="4540107"/>
            <a:ext cx="71438" cy="7143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椭圆 87"/>
          <p:cNvSpPr/>
          <p:nvPr/>
        </p:nvSpPr>
        <p:spPr>
          <a:xfrm>
            <a:off x="2357422" y="4611545"/>
            <a:ext cx="71438" cy="7143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椭圆 88"/>
          <p:cNvSpPr/>
          <p:nvPr/>
        </p:nvSpPr>
        <p:spPr>
          <a:xfrm>
            <a:off x="2428860" y="4682983"/>
            <a:ext cx="71438" cy="7143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" name="TextBox 92"/>
          <p:cNvSpPr txBox="1"/>
          <p:nvPr/>
        </p:nvSpPr>
        <p:spPr>
          <a:xfrm>
            <a:off x="571472" y="4754421"/>
            <a:ext cx="8572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b="1" dirty="0" smtClean="0"/>
              <a:t>m</a:t>
            </a:r>
            <a:r>
              <a:rPr lang="en-US" altLang="zh-CN" sz="1000" b="1" dirty="0" smtClean="0"/>
              <a:t>etric set</a:t>
            </a:r>
            <a:endParaRPr lang="zh-CN" altLang="en-US" sz="1000" b="1" dirty="0"/>
          </a:p>
        </p:txBody>
      </p:sp>
      <p:cxnSp>
        <p:nvCxnSpPr>
          <p:cNvPr id="95" name="直接箭头连接符 94"/>
          <p:cNvCxnSpPr>
            <a:endCxn id="88" idx="1"/>
          </p:cNvCxnSpPr>
          <p:nvPr/>
        </p:nvCxnSpPr>
        <p:spPr>
          <a:xfrm>
            <a:off x="1214414" y="4609957"/>
            <a:ext cx="1153470" cy="1205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/>
          <p:cNvSpPr txBox="1"/>
          <p:nvPr/>
        </p:nvSpPr>
        <p:spPr>
          <a:xfrm>
            <a:off x="2143108" y="4714890"/>
            <a:ext cx="8572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b="1" dirty="0" smtClean="0"/>
              <a:t>subset</a:t>
            </a:r>
            <a:endParaRPr lang="zh-CN" altLang="en-US" sz="1000" b="1" dirty="0"/>
          </a:p>
        </p:txBody>
      </p:sp>
      <p:sp>
        <p:nvSpPr>
          <p:cNvPr id="105" name="TextBox 104"/>
          <p:cNvSpPr txBox="1"/>
          <p:nvPr/>
        </p:nvSpPr>
        <p:spPr>
          <a:xfrm>
            <a:off x="1214414" y="4397231"/>
            <a:ext cx="12858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 smtClean="0"/>
              <a:t>GCD rank score</a:t>
            </a:r>
            <a:endParaRPr lang="zh-CN" altLang="en-US" sz="1000" dirty="0"/>
          </a:p>
        </p:txBody>
      </p:sp>
      <p:sp>
        <p:nvSpPr>
          <p:cNvPr id="106" name="TextBox 105"/>
          <p:cNvSpPr txBox="1"/>
          <p:nvPr/>
        </p:nvSpPr>
        <p:spPr>
          <a:xfrm>
            <a:off x="1214414" y="4611545"/>
            <a:ext cx="12858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 smtClean="0"/>
              <a:t>Anneal search</a:t>
            </a:r>
            <a:endParaRPr lang="zh-CN" altLang="en-US" sz="1000" dirty="0"/>
          </a:p>
        </p:txBody>
      </p:sp>
      <p:sp>
        <p:nvSpPr>
          <p:cNvPr id="107" name="AutoShape 18"/>
          <p:cNvSpPr>
            <a:spLocks noChangeArrowheads="1"/>
          </p:cNvSpPr>
          <p:nvPr/>
        </p:nvSpPr>
        <p:spPr bwMode="gray">
          <a:xfrm>
            <a:off x="3357554" y="1214428"/>
            <a:ext cx="2857520" cy="28575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headEnd/>
            <a:tailEnd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 anchor="ctr"/>
          <a:lstStyle/>
          <a:p>
            <a:pPr algn="ctr" eaLnBrk="0" hangingPunct="0"/>
            <a:r>
              <a:rPr lang="en-US" altLang="zh-CN" sz="1200" b="1" dirty="0" smtClean="0">
                <a:solidFill>
                  <a:schemeClr val="tx2"/>
                </a:solidFill>
                <a:ea typeface="宋体" charset="-122"/>
              </a:rPr>
              <a:t>Multi-scale entropy</a:t>
            </a:r>
            <a:endParaRPr lang="en-US" altLang="zh-CN" sz="1200" b="1" dirty="0">
              <a:solidFill>
                <a:schemeClr val="tx2"/>
              </a:solidFill>
              <a:ea typeface="宋体" charset="-122"/>
            </a:endParaRPr>
          </a:p>
        </p:txBody>
      </p:sp>
      <p:sp>
        <p:nvSpPr>
          <p:cNvPr id="108" name="AutoShape 18"/>
          <p:cNvSpPr>
            <a:spLocks noChangeArrowheads="1"/>
          </p:cNvSpPr>
          <p:nvPr/>
        </p:nvSpPr>
        <p:spPr bwMode="gray">
          <a:xfrm>
            <a:off x="6286512" y="1214428"/>
            <a:ext cx="2714644" cy="28575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headEnd/>
            <a:tailEnd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 anchor="ctr"/>
          <a:lstStyle/>
          <a:p>
            <a:pPr algn="ctr" eaLnBrk="0" hangingPunct="0"/>
            <a:r>
              <a:rPr lang="en-US" altLang="zh-CN" sz="1200" b="1" dirty="0" smtClean="0">
                <a:solidFill>
                  <a:schemeClr val="tx2"/>
                </a:solidFill>
                <a:ea typeface="宋体" charset="-122"/>
              </a:rPr>
              <a:t>Multi-dimensional MSE</a:t>
            </a:r>
            <a:endParaRPr lang="en-US" altLang="zh-CN" sz="1200" b="1" dirty="0">
              <a:solidFill>
                <a:schemeClr val="tx2"/>
              </a:solidFill>
              <a:ea typeface="宋体" charset="-122"/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3357554" y="1500180"/>
            <a:ext cx="10715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 smtClean="0"/>
              <a:t>Method:</a:t>
            </a:r>
            <a:endParaRPr lang="zh-CN" altLang="en-US" sz="1200" b="1" dirty="0"/>
          </a:p>
        </p:txBody>
      </p:sp>
      <p:sp>
        <p:nvSpPr>
          <p:cNvPr id="110" name="矩形 109"/>
          <p:cNvSpPr/>
          <p:nvPr/>
        </p:nvSpPr>
        <p:spPr>
          <a:xfrm>
            <a:off x="3357554" y="1714494"/>
            <a:ext cx="285752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altLang="zh-CN" sz="1200" dirty="0" smtClean="0"/>
              <a:t>       Employ </a:t>
            </a:r>
            <a:r>
              <a:rPr lang="fr-FR" altLang="zh-CN" sz="1200" dirty="0" smtClean="0"/>
              <a:t>the </a:t>
            </a:r>
            <a:r>
              <a:rPr lang="fr-FR" altLang="zh-CN" sz="1200" b="1" dirty="0" smtClean="0"/>
              <a:t>Sample entropy </a:t>
            </a:r>
            <a:r>
              <a:rPr lang="fr-FR" altLang="zh-CN" sz="1200" dirty="0" smtClean="0"/>
              <a:t>to </a:t>
            </a:r>
            <a:r>
              <a:rPr lang="en-US" altLang="zh-CN" sz="1200" dirty="0" smtClean="0"/>
              <a:t>measure the degree of randomness of the finite length time series at multiple scales.</a:t>
            </a:r>
            <a:endParaRPr lang="fr-FR" altLang="zh-CN" sz="1200" b="1" dirty="0" smtClean="0"/>
          </a:p>
        </p:txBody>
      </p:sp>
      <p:pic>
        <p:nvPicPr>
          <p:cNvPr id="11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28992" y="2786064"/>
            <a:ext cx="2714644" cy="9286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2" name="TextBox 111"/>
          <p:cNvSpPr txBox="1"/>
          <p:nvPr/>
        </p:nvSpPr>
        <p:spPr>
          <a:xfrm>
            <a:off x="3357554" y="2539843"/>
            <a:ext cx="23574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 smtClean="0"/>
              <a:t>Coarse-grained:</a:t>
            </a:r>
            <a:endParaRPr lang="zh-CN" altLang="en-US" sz="1200" b="1" dirty="0"/>
          </a:p>
        </p:txBody>
      </p:sp>
      <p:sp>
        <p:nvSpPr>
          <p:cNvPr id="113" name="TextBox 112"/>
          <p:cNvSpPr txBox="1"/>
          <p:nvPr/>
        </p:nvSpPr>
        <p:spPr>
          <a:xfrm>
            <a:off x="3357554" y="3652073"/>
            <a:ext cx="23574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 smtClean="0"/>
              <a:t>Sample entropy:</a:t>
            </a:r>
            <a:endParaRPr lang="zh-CN" altLang="en-US" sz="1200" b="1" dirty="0"/>
          </a:p>
        </p:txBody>
      </p:sp>
      <p:pic>
        <p:nvPicPr>
          <p:cNvPr id="114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571868" y="3929072"/>
            <a:ext cx="2214578" cy="2919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5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500430" y="4357700"/>
            <a:ext cx="2500330" cy="5252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6" name="TextBox 115"/>
          <p:cNvSpPr txBox="1"/>
          <p:nvPr/>
        </p:nvSpPr>
        <p:spPr>
          <a:xfrm>
            <a:off x="6286512" y="1740753"/>
            <a:ext cx="27146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altLang="zh-CN" sz="1200" dirty="0" smtClean="0"/>
              <a:t>       Extend </a:t>
            </a:r>
            <a:r>
              <a:rPr lang="fr-FR" altLang="zh-CN" sz="1200" dirty="0" smtClean="0"/>
              <a:t>the traditional MSE to multidimensional MSE with the following moditions</a:t>
            </a:r>
            <a:r>
              <a:rPr lang="fr-FR" altLang="zh-CN" sz="1200" dirty="0" smtClean="0"/>
              <a:t>:</a:t>
            </a:r>
            <a:endParaRPr lang="fr-FR" altLang="zh-CN" sz="1200" b="1" dirty="0" smtClean="0"/>
          </a:p>
        </p:txBody>
      </p:sp>
      <p:sp>
        <p:nvSpPr>
          <p:cNvPr id="117" name="TextBox 116"/>
          <p:cNvSpPr txBox="1"/>
          <p:nvPr/>
        </p:nvSpPr>
        <p:spPr>
          <a:xfrm>
            <a:off x="6286512" y="1500180"/>
            <a:ext cx="10715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 smtClean="0"/>
              <a:t>Method:</a:t>
            </a:r>
            <a:endParaRPr lang="zh-CN" altLang="en-US" sz="1200" b="1" dirty="0"/>
          </a:p>
        </p:txBody>
      </p:sp>
      <p:sp>
        <p:nvSpPr>
          <p:cNvPr id="118" name="TextBox 117"/>
          <p:cNvSpPr txBox="1"/>
          <p:nvPr/>
        </p:nvSpPr>
        <p:spPr>
          <a:xfrm>
            <a:off x="6286512" y="2428874"/>
            <a:ext cx="2643206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zh-CN" sz="1200" dirty="0" smtClean="0"/>
              <a:t>Normalize the multidimensional data;</a:t>
            </a:r>
          </a:p>
          <a:p>
            <a:pPr marL="228600" indent="-228600">
              <a:buAutoNum type="arabicPeriod"/>
            </a:pPr>
            <a:r>
              <a:rPr lang="en-US" altLang="zh-CN" sz="1200" dirty="0" smtClean="0"/>
              <a:t>Change the  template distance calculation to vector distance with Euclid distance;</a:t>
            </a:r>
          </a:p>
          <a:p>
            <a:pPr marL="228600" indent="-228600">
              <a:buAutoNum type="arabicPeriod"/>
            </a:pPr>
            <a:r>
              <a:rPr lang="en-US" altLang="zh-CN" sz="1200" dirty="0" smtClean="0"/>
              <a:t>Use the trace of matrix </a:t>
            </a:r>
            <a:r>
              <a:rPr lang="en-US" altLang="zh-CN" sz="1200" dirty="0" smtClean="0"/>
              <a:t> covariance </a:t>
            </a:r>
            <a:r>
              <a:rPr lang="en-US" altLang="zh-CN" sz="1200" dirty="0" smtClean="0"/>
              <a:t>to substitute the standard deviation;</a:t>
            </a:r>
          </a:p>
          <a:p>
            <a:pPr marL="228600" indent="-228600">
              <a:buAutoNum type="arabicPeriod"/>
            </a:pPr>
            <a:r>
              <a:rPr lang="en-US" altLang="zh-CN" sz="1200" dirty="0" smtClean="0"/>
              <a:t>Integrate the entropy value at multiple scales;</a:t>
            </a:r>
          </a:p>
          <a:p>
            <a:pPr marL="228600" indent="-228600">
              <a:buAutoNum type="arabicPeriod"/>
            </a:pPr>
            <a:endParaRPr lang="en-US" altLang="zh-CN" sz="1200" dirty="0" smtClean="0"/>
          </a:p>
          <a:p>
            <a:pPr marL="228600" indent="-228600">
              <a:buAutoNum type="arabicPeriod"/>
            </a:pPr>
            <a:endParaRPr lang="en-US" altLang="zh-CN" sz="1200" dirty="0" smtClean="0"/>
          </a:p>
          <a:p>
            <a:pPr marL="228600" indent="-228600">
              <a:buAutoNum type="arabicPeriod"/>
            </a:pPr>
            <a:endParaRPr lang="zh-CN" altLang="en-US" sz="1200" dirty="0" smtClean="0"/>
          </a:p>
        </p:txBody>
      </p:sp>
      <p:pic>
        <p:nvPicPr>
          <p:cNvPr id="119" name="Picture 6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429520" y="4286262"/>
            <a:ext cx="714380" cy="6677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0" name="TextBox 119"/>
          <p:cNvSpPr txBox="1"/>
          <p:nvPr/>
        </p:nvSpPr>
        <p:spPr>
          <a:xfrm>
            <a:off x="6929454" y="4611545"/>
            <a:ext cx="6429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b="1" dirty="0" smtClean="0"/>
              <a:t>MMSE</a:t>
            </a:r>
            <a:endParaRPr lang="zh-CN" altLang="en-US" sz="10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6636F-854C-49D4-B5BE-D3FFEA344123}" type="slidenum">
              <a:rPr lang="zh-CN" altLang="en-US" smtClean="0"/>
              <a:pPr/>
              <a:t>11</a:t>
            </a:fld>
            <a:endParaRPr lang="zh-CN" altLang="en-US"/>
          </a:p>
        </p:txBody>
      </p:sp>
      <p:grpSp>
        <p:nvGrpSpPr>
          <p:cNvPr id="41" name="Group 3"/>
          <p:cNvGrpSpPr>
            <a:grpSpLocks/>
          </p:cNvGrpSpPr>
          <p:nvPr/>
        </p:nvGrpSpPr>
        <p:grpSpPr bwMode="auto">
          <a:xfrm>
            <a:off x="142844" y="500049"/>
            <a:ext cx="8858312" cy="584663"/>
            <a:chOff x="878" y="908"/>
            <a:chExt cx="3984" cy="933"/>
          </a:xfrm>
        </p:grpSpPr>
        <p:sp>
          <p:nvSpPr>
            <p:cNvPr id="42" name="AutoShape 4"/>
            <p:cNvSpPr>
              <a:spLocks noChangeArrowheads="1"/>
            </p:cNvSpPr>
            <p:nvPr/>
          </p:nvSpPr>
          <p:spPr bwMode="gray">
            <a:xfrm>
              <a:off x="878" y="908"/>
              <a:ext cx="3984" cy="912"/>
            </a:xfrm>
            <a:prstGeom prst="roundRect">
              <a:avLst>
                <a:gd name="adj" fmla="val 10889"/>
              </a:avLst>
            </a:prstGeom>
            <a:gradFill rotWithShape="1">
              <a:gsLst>
                <a:gs pos="0">
                  <a:srgbClr val="DDDDDD"/>
                </a:gs>
                <a:gs pos="50000">
                  <a:srgbClr val="DDDDDD">
                    <a:gamma/>
                    <a:tint val="36471"/>
                    <a:invGamma/>
                  </a:srgbClr>
                </a:gs>
                <a:gs pos="100000">
                  <a:srgbClr val="DDDDDD"/>
                </a:gs>
              </a:gsLst>
              <a:lin ang="2700000" scaled="1"/>
            </a:gradFill>
            <a:ln w="38100">
              <a:solidFill>
                <a:srgbClr val="FFFFFF"/>
              </a:solidFill>
              <a:round/>
              <a:headEnd/>
              <a:tailEnd/>
            </a:ln>
            <a:effectLst>
              <a:outerShdw dist="135003" dir="2928844" algn="ctr" rotWithShape="0">
                <a:srgbClr val="000000">
                  <a:alpha val="50000"/>
                </a:srgbClr>
              </a:outerShdw>
            </a:effectLst>
          </p:spPr>
          <p:txBody>
            <a:bodyPr wrap="none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grpSp>
          <p:nvGrpSpPr>
            <p:cNvPr id="43" name="Group 5"/>
            <p:cNvGrpSpPr>
              <a:grpSpLocks/>
            </p:cNvGrpSpPr>
            <p:nvPr/>
          </p:nvGrpSpPr>
          <p:grpSpPr bwMode="auto">
            <a:xfrm>
              <a:off x="910" y="1022"/>
              <a:ext cx="687" cy="745"/>
              <a:chOff x="910" y="1022"/>
              <a:chExt cx="687" cy="745"/>
            </a:xfrm>
          </p:grpSpPr>
          <p:sp>
            <p:nvSpPr>
              <p:cNvPr id="45" name="AutoShape 6"/>
              <p:cNvSpPr>
                <a:spLocks noChangeArrowheads="1"/>
              </p:cNvSpPr>
              <p:nvPr/>
            </p:nvSpPr>
            <p:spPr bwMode="gray">
              <a:xfrm>
                <a:off x="910" y="1022"/>
                <a:ext cx="687" cy="745"/>
              </a:xfrm>
              <a:prstGeom prst="roundRect">
                <a:avLst>
                  <a:gd name="adj" fmla="val 11921"/>
                </a:avLst>
              </a:prstGeom>
              <a:gradFill rotWithShape="1">
                <a:gsLst>
                  <a:gs pos="0">
                    <a:schemeClr val="accent1"/>
                  </a:gs>
                  <a:gs pos="100000">
                    <a:schemeClr val="accent1">
                      <a:gamma/>
                      <a:shade val="69804"/>
                      <a:invGamma/>
                    </a:schemeClr>
                  </a:gs>
                </a:gsLst>
                <a:lin ang="5400000" scaled="1"/>
              </a:gradFill>
              <a:ln w="38100">
                <a:solidFill>
                  <a:schemeClr val="bg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46" name="Freeform 7"/>
              <p:cNvSpPr>
                <a:spLocks/>
              </p:cNvSpPr>
              <p:nvPr/>
            </p:nvSpPr>
            <p:spPr bwMode="gray">
              <a:xfrm>
                <a:off x="942" y="1105"/>
                <a:ext cx="383" cy="373"/>
              </a:xfrm>
              <a:custGeom>
                <a:avLst/>
                <a:gdLst/>
                <a:ahLst/>
                <a:cxnLst>
                  <a:cxn ang="0">
                    <a:pos x="118" y="0"/>
                  </a:cxn>
                  <a:cxn ang="0">
                    <a:pos x="0" y="118"/>
                  </a:cxn>
                  <a:cxn ang="0">
                    <a:pos x="0" y="589"/>
                  </a:cxn>
                  <a:cxn ang="0">
                    <a:pos x="161" y="174"/>
                  </a:cxn>
                  <a:cxn ang="0">
                    <a:pos x="589" y="0"/>
                  </a:cxn>
                  <a:cxn ang="0">
                    <a:pos x="118" y="0"/>
                  </a:cxn>
                </a:cxnLst>
                <a:rect l="0" t="0" r="r" b="b"/>
                <a:pathLst>
                  <a:path w="596" h="598">
                    <a:moveTo>
                      <a:pt x="118" y="0"/>
                    </a:moveTo>
                    <a:cubicBezTo>
                      <a:pt x="53" y="0"/>
                      <a:pt x="0" y="53"/>
                      <a:pt x="0" y="118"/>
                    </a:cubicBezTo>
                    <a:lnTo>
                      <a:pt x="0" y="589"/>
                    </a:lnTo>
                    <a:cubicBezTo>
                      <a:pt x="27" y="598"/>
                      <a:pt x="12" y="309"/>
                      <a:pt x="161" y="174"/>
                    </a:cubicBezTo>
                    <a:cubicBezTo>
                      <a:pt x="310" y="39"/>
                      <a:pt x="596" y="29"/>
                      <a:pt x="589" y="0"/>
                    </a:cubicBezTo>
                    <a:lnTo>
                      <a:pt x="118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chemeClr val="accent1">
                      <a:gamma/>
                      <a:tint val="54510"/>
                      <a:invGamma/>
                    </a:schemeClr>
                  </a:gs>
                  <a:gs pos="50000">
                    <a:schemeClr val="accent1">
                      <a:alpha val="0"/>
                    </a:schemeClr>
                  </a:gs>
                  <a:gs pos="100000">
                    <a:schemeClr val="accent1">
                      <a:gamma/>
                      <a:tint val="54510"/>
                      <a:invGamma/>
                    </a:schemeClr>
                  </a:gs>
                </a:gsLst>
                <a:lin ang="2700000" scaled="1"/>
              </a:gradFill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47" name="Text Box 8"/>
              <p:cNvSpPr txBox="1">
                <a:spLocks noChangeArrowheads="1"/>
              </p:cNvSpPr>
              <p:nvPr/>
            </p:nvSpPr>
            <p:spPr bwMode="gray">
              <a:xfrm>
                <a:off x="974" y="1136"/>
                <a:ext cx="559" cy="589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0" hangingPunct="0">
                  <a:defRPr/>
                </a:pPr>
                <a:r>
                  <a:rPr lang="en-US" altLang="zh-CN" b="1" dirty="0" smtClean="0">
                    <a:solidFill>
                      <a:srgbClr val="FFFFFF"/>
                    </a:solidFill>
                    <a:ea typeface="宋体" pitchFamily="2" charset="-122"/>
                  </a:rPr>
                  <a:t>Project</a:t>
                </a:r>
                <a:r>
                  <a:rPr lang="en-US" altLang="zh-CN" b="1" dirty="0" smtClean="0">
                    <a:solidFill>
                      <a:srgbClr val="FFFFFF"/>
                    </a:solidFill>
                    <a:ea typeface="宋体" pitchFamily="2" charset="-122"/>
                  </a:rPr>
                  <a:t>-1</a:t>
                </a:r>
                <a:endParaRPr lang="en-US" altLang="zh-CN" b="1" dirty="0">
                  <a:solidFill>
                    <a:srgbClr val="FFFFFF"/>
                  </a:solidFill>
                  <a:ea typeface="宋体" pitchFamily="2" charset="-122"/>
                </a:endParaRPr>
              </a:p>
            </p:txBody>
          </p:sp>
        </p:grpSp>
        <p:sp>
          <p:nvSpPr>
            <p:cNvPr id="44" name="Text Box 9"/>
            <p:cNvSpPr txBox="1">
              <a:spLocks noChangeArrowheads="1"/>
            </p:cNvSpPr>
            <p:nvPr/>
          </p:nvSpPr>
          <p:spPr bwMode="gray">
            <a:xfrm>
              <a:off x="1649" y="908"/>
              <a:ext cx="3213" cy="93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eaLnBrk="0" hangingPunct="0"/>
              <a:r>
                <a:rPr lang="en-US" altLang="zh-CN" sz="1600" b="1" dirty="0" smtClean="0">
                  <a:latin typeface="Times New Roman" pitchFamily="18" charset="0"/>
                  <a:cs typeface="Times New Roman" pitchFamily="18" charset="0"/>
                </a:rPr>
                <a:t>CHAOS:A Novel Entropy based  </a:t>
              </a:r>
              <a:r>
                <a:rPr lang="en-US" altLang="zh-CN" sz="1600" b="1" dirty="0" smtClean="0">
                  <a:latin typeface="Times New Roman" pitchFamily="18" charset="0"/>
                  <a:cs typeface="Times New Roman" pitchFamily="18" charset="0"/>
                </a:rPr>
                <a:t>Framework  </a:t>
              </a:r>
              <a:r>
                <a:rPr lang="en-US" altLang="zh-CN" sz="1600" b="1" dirty="0" smtClean="0">
                  <a:latin typeface="Times New Roman" pitchFamily="18" charset="0"/>
                  <a:cs typeface="Times New Roman" pitchFamily="18" charset="0"/>
                </a:rPr>
                <a:t>for </a:t>
              </a:r>
              <a:r>
                <a:rPr lang="en-US" altLang="zh-CN" sz="1600" b="1" dirty="0" err="1" smtClean="0">
                  <a:latin typeface="Times New Roman" pitchFamily="18" charset="0"/>
                  <a:cs typeface="Times New Roman" pitchFamily="18" charset="0"/>
                </a:rPr>
                <a:t>Realtime</a:t>
              </a:r>
              <a:r>
                <a:rPr lang="en-US" altLang="zh-CN" sz="1600" b="1" dirty="0" smtClean="0">
                  <a:latin typeface="Times New Roman" pitchFamily="18" charset="0"/>
                  <a:cs typeface="Times New Roman" pitchFamily="18" charset="0"/>
                </a:rPr>
                <a:t> Detection  </a:t>
              </a:r>
              <a:r>
                <a:rPr lang="en-US" altLang="zh-CN" sz="1600" b="1" dirty="0" smtClean="0">
                  <a:latin typeface="Times New Roman" pitchFamily="18" charset="0"/>
                  <a:cs typeface="Times New Roman" pitchFamily="18" charset="0"/>
                </a:rPr>
                <a:t>of Failure - prone State Detection</a:t>
              </a:r>
              <a:endParaRPr lang="zh-CN" altLang="en-US" sz="1600" b="1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sp>
        <p:nvSpPr>
          <p:cNvPr id="48" name="矩形 47"/>
          <p:cNvSpPr/>
          <p:nvPr/>
        </p:nvSpPr>
        <p:spPr>
          <a:xfrm>
            <a:off x="214282" y="1214428"/>
            <a:ext cx="3071834" cy="3786214"/>
          </a:xfrm>
          <a:prstGeom prst="rect">
            <a:avLst/>
          </a:prstGeom>
          <a:noFill/>
          <a:ln w="28575"/>
          <a:effectLst>
            <a:glow rad="63500">
              <a:schemeClr val="accent3">
                <a:satMod val="175000"/>
                <a:alpha val="40000"/>
              </a:schemeClr>
            </a:glow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AutoShape 18"/>
          <p:cNvSpPr>
            <a:spLocks noChangeArrowheads="1"/>
          </p:cNvSpPr>
          <p:nvPr/>
        </p:nvSpPr>
        <p:spPr bwMode="gray">
          <a:xfrm>
            <a:off x="214282" y="1214428"/>
            <a:ext cx="3071834" cy="28575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headEnd/>
            <a:tailEnd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 anchor="ctr"/>
          <a:lstStyle/>
          <a:p>
            <a:pPr algn="ctr" eaLnBrk="0" hangingPunct="0"/>
            <a:r>
              <a:rPr lang="en-US" altLang="zh-CN" sz="1200" b="1" dirty="0" smtClean="0">
                <a:solidFill>
                  <a:schemeClr val="tx2"/>
                </a:solidFill>
                <a:ea typeface="宋体" charset="-122"/>
              </a:rPr>
              <a:t>Evaluations</a:t>
            </a:r>
            <a:endParaRPr lang="en-US" altLang="zh-CN" sz="1200" b="1" dirty="0">
              <a:solidFill>
                <a:schemeClr val="tx2"/>
              </a:solidFill>
              <a:ea typeface="宋体" charset="-122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3357554" y="1214428"/>
            <a:ext cx="5643602" cy="3786214"/>
          </a:xfrm>
          <a:prstGeom prst="rect">
            <a:avLst/>
          </a:prstGeom>
          <a:noFill/>
          <a:ln w="28575"/>
          <a:effectLst>
            <a:glow rad="63500">
              <a:schemeClr val="accent3">
                <a:satMod val="175000"/>
                <a:alpha val="40000"/>
              </a:schemeClr>
            </a:glow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AutoShape 18"/>
          <p:cNvSpPr>
            <a:spLocks noChangeArrowheads="1"/>
          </p:cNvSpPr>
          <p:nvPr/>
        </p:nvSpPr>
        <p:spPr bwMode="gray">
          <a:xfrm>
            <a:off x="3357554" y="1214428"/>
            <a:ext cx="5643602" cy="28575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headEnd/>
            <a:tailEnd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 anchor="ctr"/>
          <a:lstStyle/>
          <a:p>
            <a:pPr algn="ctr" eaLnBrk="0" hangingPunct="0"/>
            <a:r>
              <a:rPr lang="en-US" altLang="zh-CN" sz="1200" b="1" dirty="0" smtClean="0">
                <a:solidFill>
                  <a:schemeClr val="tx2"/>
                </a:solidFill>
                <a:ea typeface="宋体" charset="-122"/>
              </a:rPr>
              <a:t>Result</a:t>
            </a:r>
            <a:endParaRPr lang="en-US" altLang="zh-CN" sz="1200" b="1" dirty="0">
              <a:solidFill>
                <a:schemeClr val="tx2"/>
              </a:solidFill>
              <a:ea typeface="宋体" charset="-122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214282" y="1571618"/>
            <a:ext cx="11430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 smtClean="0"/>
              <a:t>Method:</a:t>
            </a:r>
            <a:endParaRPr lang="zh-CN" altLang="en-US" sz="1200" b="1" dirty="0"/>
          </a:p>
        </p:txBody>
      </p:sp>
      <p:pic>
        <p:nvPicPr>
          <p:cNvPr id="5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1857370"/>
            <a:ext cx="2875592" cy="4828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0" name="矩形 59"/>
          <p:cNvSpPr/>
          <p:nvPr/>
        </p:nvSpPr>
        <p:spPr>
          <a:xfrm>
            <a:off x="235840" y="2428874"/>
            <a:ext cx="233589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 smtClean="0"/>
              <a:t>Ahead-Time-To-Failure (ATTF)</a:t>
            </a:r>
            <a:endParaRPr lang="zh-CN" altLang="en-US" sz="1200" dirty="0"/>
          </a:p>
        </p:txBody>
      </p:sp>
      <p:sp>
        <p:nvSpPr>
          <p:cNvPr id="65" name="TextBox 64"/>
          <p:cNvSpPr txBox="1"/>
          <p:nvPr/>
        </p:nvSpPr>
        <p:spPr>
          <a:xfrm>
            <a:off x="214282" y="2723379"/>
            <a:ext cx="11430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 smtClean="0"/>
              <a:t>System:</a:t>
            </a:r>
            <a:endParaRPr lang="zh-CN" altLang="en-US" sz="1200" b="1" dirty="0"/>
          </a:p>
        </p:txBody>
      </p:sp>
      <p:sp>
        <p:nvSpPr>
          <p:cNvPr id="66" name="矩形 65"/>
          <p:cNvSpPr/>
          <p:nvPr/>
        </p:nvSpPr>
        <p:spPr>
          <a:xfrm>
            <a:off x="285720" y="3127723"/>
            <a:ext cx="292895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 smtClean="0"/>
              <a:t>1. </a:t>
            </a:r>
            <a:r>
              <a:rPr lang="en-US" altLang="zh-CN" sz="1200" dirty="0" smtClean="0"/>
              <a:t> </a:t>
            </a:r>
            <a:r>
              <a:rPr lang="en-US" altLang="zh-CN" sz="1200" dirty="0" smtClean="0"/>
              <a:t>A</a:t>
            </a:r>
            <a:r>
              <a:rPr lang="en-US" altLang="zh-CN" sz="1200" dirty="0" smtClean="0"/>
              <a:t> </a:t>
            </a:r>
            <a:r>
              <a:rPr lang="en-US" altLang="zh-CN" sz="1200" dirty="0" smtClean="0"/>
              <a:t>controlled environment (</a:t>
            </a:r>
            <a:r>
              <a:rPr lang="en-US" altLang="zh-CN" sz="1200" dirty="0" err="1" smtClean="0"/>
              <a:t>Vod</a:t>
            </a:r>
            <a:r>
              <a:rPr lang="en-US" altLang="zh-CN" sz="1200" dirty="0" smtClean="0"/>
              <a:t> </a:t>
            </a:r>
            <a:r>
              <a:rPr lang="en-US" altLang="zh-CN" sz="1200" dirty="0" smtClean="0"/>
              <a:t>system) emulated by four machines</a:t>
            </a:r>
          </a:p>
          <a:p>
            <a:endParaRPr lang="en-US" altLang="zh-CN" sz="1200" dirty="0" smtClean="0"/>
          </a:p>
          <a:p>
            <a:r>
              <a:rPr lang="en-US" altLang="zh-CN" sz="1200" dirty="0" smtClean="0"/>
              <a:t>2.</a:t>
            </a:r>
            <a:r>
              <a:rPr lang="en-US" altLang="zh-CN" sz="1200" dirty="0" smtClean="0"/>
              <a:t> </a:t>
            </a:r>
            <a:r>
              <a:rPr lang="en-US" altLang="zh-CN" sz="1200" dirty="0" smtClean="0"/>
              <a:t>R</a:t>
            </a:r>
            <a:r>
              <a:rPr lang="en-US" altLang="zh-CN" sz="1200" dirty="0" smtClean="0"/>
              <a:t>eal </a:t>
            </a:r>
            <a:r>
              <a:rPr lang="en-US" altLang="zh-CN" sz="1200" dirty="0" smtClean="0"/>
              <a:t>production system (</a:t>
            </a:r>
            <a:r>
              <a:rPr lang="en-US" altLang="zh-CN" sz="1200" dirty="0" err="1" smtClean="0"/>
              <a:t>AntVision</a:t>
            </a:r>
            <a:r>
              <a:rPr lang="en-US" altLang="zh-CN" sz="1200" dirty="0" smtClean="0"/>
              <a:t>).  </a:t>
            </a:r>
            <a:endParaRPr lang="en-US" altLang="zh-CN" sz="1200" dirty="0" smtClean="0"/>
          </a:p>
          <a:p>
            <a:endParaRPr lang="en-US" altLang="zh-CN" sz="1200" dirty="0" smtClean="0"/>
          </a:p>
          <a:p>
            <a:r>
              <a:rPr lang="en-US" altLang="zh-CN" sz="1200" dirty="0" smtClean="0"/>
              <a:t>3. </a:t>
            </a:r>
            <a:r>
              <a:rPr lang="en-US" altLang="zh-CN" sz="1200" dirty="0" smtClean="0"/>
              <a:t>50 </a:t>
            </a:r>
            <a:r>
              <a:rPr lang="en-US" altLang="zh-CN" sz="1200" dirty="0" smtClean="0"/>
              <a:t>exams are repeated.</a:t>
            </a:r>
            <a:endParaRPr lang="zh-CN" altLang="en-US" sz="1200" dirty="0"/>
          </a:p>
        </p:txBody>
      </p:sp>
      <p:graphicFrame>
        <p:nvGraphicFramePr>
          <p:cNvPr id="67" name="图表 66"/>
          <p:cNvGraphicFramePr/>
          <p:nvPr/>
        </p:nvGraphicFramePr>
        <p:xfrm>
          <a:off x="3428992" y="3214692"/>
          <a:ext cx="2714644" cy="15001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68" name="图表 67"/>
          <p:cNvGraphicFramePr/>
          <p:nvPr/>
        </p:nvGraphicFramePr>
        <p:xfrm>
          <a:off x="3428992" y="1571618"/>
          <a:ext cx="2643206" cy="15001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77" name="TextBox 76"/>
          <p:cNvSpPr txBox="1"/>
          <p:nvPr/>
        </p:nvSpPr>
        <p:spPr>
          <a:xfrm>
            <a:off x="3929058" y="2928940"/>
            <a:ext cx="21431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/>
              <a:t>CPU utilization (</a:t>
            </a:r>
            <a:r>
              <a:rPr lang="en-US" altLang="zh-CN" sz="1200" dirty="0" err="1" smtClean="0"/>
              <a:t>AntVision</a:t>
            </a:r>
            <a:r>
              <a:rPr lang="en-US" altLang="zh-CN" sz="1200" dirty="0" smtClean="0"/>
              <a:t>)</a:t>
            </a:r>
            <a:endParaRPr lang="zh-CN" altLang="en-US" sz="1200" dirty="0"/>
          </a:p>
        </p:txBody>
      </p:sp>
      <p:sp>
        <p:nvSpPr>
          <p:cNvPr id="78" name="TextBox 77"/>
          <p:cNvSpPr txBox="1"/>
          <p:nvPr/>
        </p:nvSpPr>
        <p:spPr>
          <a:xfrm>
            <a:off x="4143372" y="4643452"/>
            <a:ext cx="15001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/>
              <a:t>MMSE(</a:t>
            </a:r>
            <a:r>
              <a:rPr lang="en-US" altLang="zh-CN" sz="1200" dirty="0" err="1" smtClean="0"/>
              <a:t>AntVision</a:t>
            </a:r>
            <a:r>
              <a:rPr lang="en-US" altLang="zh-CN" sz="1200" dirty="0" smtClean="0"/>
              <a:t>)</a:t>
            </a:r>
            <a:endParaRPr lang="zh-CN" altLang="en-US" sz="1200" dirty="0"/>
          </a:p>
        </p:txBody>
      </p:sp>
      <p:pic>
        <p:nvPicPr>
          <p:cNvPr id="80" name="Picture 3" descr="F:\IBM\recall-shewhart.bmp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143636" y="1693168"/>
            <a:ext cx="2788035" cy="1164334"/>
          </a:xfrm>
          <a:prstGeom prst="rect">
            <a:avLst/>
          </a:prstGeom>
          <a:noFill/>
        </p:spPr>
      </p:pic>
      <p:pic>
        <p:nvPicPr>
          <p:cNvPr id="84" name="Picture 4" descr="F:\IBM\precision-shewhart.bmp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143636" y="3214692"/>
            <a:ext cx="2786082" cy="1285884"/>
          </a:xfrm>
          <a:prstGeom prst="rect">
            <a:avLst/>
          </a:prstGeom>
          <a:noFill/>
        </p:spPr>
      </p:pic>
      <p:sp>
        <p:nvSpPr>
          <p:cNvPr id="85" name="TextBox 84"/>
          <p:cNvSpPr txBox="1"/>
          <p:nvPr/>
        </p:nvSpPr>
        <p:spPr>
          <a:xfrm>
            <a:off x="6858016" y="2866255"/>
            <a:ext cx="15716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/>
              <a:t>Recall (</a:t>
            </a:r>
            <a:r>
              <a:rPr lang="en-US" altLang="zh-CN" sz="1200" dirty="0" err="1" smtClean="0"/>
              <a:t>Shewhart</a:t>
            </a:r>
            <a:r>
              <a:rPr lang="en-US" altLang="zh-CN" sz="1200" dirty="0" smtClean="0"/>
              <a:t>)</a:t>
            </a:r>
            <a:endParaRPr lang="zh-CN" altLang="en-US" sz="1200" dirty="0"/>
          </a:p>
        </p:txBody>
      </p:sp>
      <p:sp>
        <p:nvSpPr>
          <p:cNvPr id="86" name="TextBox 85"/>
          <p:cNvSpPr txBox="1"/>
          <p:nvPr/>
        </p:nvSpPr>
        <p:spPr>
          <a:xfrm>
            <a:off x="6715140" y="4652205"/>
            <a:ext cx="18573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/>
              <a:t>Precision (</a:t>
            </a:r>
            <a:r>
              <a:rPr lang="en-US" altLang="zh-CN" sz="1200" dirty="0" err="1" smtClean="0"/>
              <a:t>Shewhart</a:t>
            </a:r>
            <a:r>
              <a:rPr lang="en-US" altLang="zh-CN" sz="1200" dirty="0" smtClean="0"/>
              <a:t>):</a:t>
            </a:r>
            <a:endParaRPr lang="zh-CN" altLang="en-US" sz="1200" dirty="0"/>
          </a:p>
        </p:txBody>
      </p:sp>
      <p:sp>
        <p:nvSpPr>
          <p:cNvPr id="87" name="矩形 86"/>
          <p:cNvSpPr/>
          <p:nvPr/>
        </p:nvSpPr>
        <p:spPr>
          <a:xfrm>
            <a:off x="6500826" y="1714494"/>
            <a:ext cx="357190" cy="25717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圆角矩形标注 87"/>
          <p:cNvSpPr/>
          <p:nvPr/>
        </p:nvSpPr>
        <p:spPr>
          <a:xfrm>
            <a:off x="1428728" y="2571750"/>
            <a:ext cx="2643206" cy="500066"/>
          </a:xfrm>
          <a:prstGeom prst="wedgeRoundRectCallout">
            <a:avLst>
              <a:gd name="adj1" fmla="val 43474"/>
              <a:gd name="adj2" fmla="val 88023"/>
              <a:gd name="adj3" fmla="val 16667"/>
            </a:avLst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200" dirty="0" smtClean="0"/>
              <a:t>Published on SOSE 2013,   JSS and The Scientific Journal </a:t>
            </a:r>
            <a:endParaRPr lang="zh-CN" altLang="en-US" sz="12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 animBg="1"/>
      <p:bldP spid="88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6636F-854C-49D4-B5BE-D3FFEA344123}" type="slidenum">
              <a:rPr lang="zh-CN" altLang="en-US" smtClean="0"/>
              <a:pPr/>
              <a:t>12</a:t>
            </a:fld>
            <a:endParaRPr lang="zh-CN" altLang="en-US"/>
          </a:p>
        </p:txBody>
      </p:sp>
      <p:grpSp>
        <p:nvGrpSpPr>
          <p:cNvPr id="21" name="Group 3"/>
          <p:cNvGrpSpPr>
            <a:grpSpLocks/>
          </p:cNvGrpSpPr>
          <p:nvPr/>
        </p:nvGrpSpPr>
        <p:grpSpPr bwMode="auto">
          <a:xfrm>
            <a:off x="142844" y="500049"/>
            <a:ext cx="8858312" cy="584663"/>
            <a:chOff x="878" y="908"/>
            <a:chExt cx="3984" cy="933"/>
          </a:xfrm>
        </p:grpSpPr>
        <p:sp>
          <p:nvSpPr>
            <p:cNvPr id="22" name="AutoShape 4"/>
            <p:cNvSpPr>
              <a:spLocks noChangeArrowheads="1"/>
            </p:cNvSpPr>
            <p:nvPr/>
          </p:nvSpPr>
          <p:spPr bwMode="gray">
            <a:xfrm>
              <a:off x="878" y="908"/>
              <a:ext cx="3984" cy="912"/>
            </a:xfrm>
            <a:prstGeom prst="roundRect">
              <a:avLst>
                <a:gd name="adj" fmla="val 10889"/>
              </a:avLst>
            </a:prstGeom>
            <a:gradFill rotWithShape="1">
              <a:gsLst>
                <a:gs pos="0">
                  <a:srgbClr val="DDDDDD"/>
                </a:gs>
                <a:gs pos="50000">
                  <a:srgbClr val="DDDDDD">
                    <a:gamma/>
                    <a:tint val="36471"/>
                    <a:invGamma/>
                  </a:srgbClr>
                </a:gs>
                <a:gs pos="100000">
                  <a:srgbClr val="DDDDDD"/>
                </a:gs>
              </a:gsLst>
              <a:lin ang="2700000" scaled="1"/>
            </a:gradFill>
            <a:ln w="38100">
              <a:solidFill>
                <a:srgbClr val="FFFFFF"/>
              </a:solidFill>
              <a:round/>
              <a:headEnd/>
              <a:tailEnd/>
            </a:ln>
            <a:effectLst>
              <a:outerShdw dist="135003" dir="2928844" algn="ctr" rotWithShape="0">
                <a:srgbClr val="000000">
                  <a:alpha val="50000"/>
                </a:srgbClr>
              </a:outerShdw>
            </a:effectLst>
          </p:spPr>
          <p:txBody>
            <a:bodyPr wrap="none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grpSp>
          <p:nvGrpSpPr>
            <p:cNvPr id="23" name="Group 5"/>
            <p:cNvGrpSpPr>
              <a:grpSpLocks/>
            </p:cNvGrpSpPr>
            <p:nvPr/>
          </p:nvGrpSpPr>
          <p:grpSpPr bwMode="auto">
            <a:xfrm>
              <a:off x="910" y="1022"/>
              <a:ext cx="687" cy="745"/>
              <a:chOff x="910" y="1022"/>
              <a:chExt cx="687" cy="745"/>
            </a:xfrm>
          </p:grpSpPr>
          <p:sp>
            <p:nvSpPr>
              <p:cNvPr id="25" name="AutoShape 6"/>
              <p:cNvSpPr>
                <a:spLocks noChangeArrowheads="1"/>
              </p:cNvSpPr>
              <p:nvPr/>
            </p:nvSpPr>
            <p:spPr bwMode="gray">
              <a:xfrm>
                <a:off x="910" y="1022"/>
                <a:ext cx="687" cy="745"/>
              </a:xfrm>
              <a:prstGeom prst="roundRect">
                <a:avLst>
                  <a:gd name="adj" fmla="val 11921"/>
                </a:avLst>
              </a:prstGeom>
              <a:gradFill rotWithShape="1">
                <a:gsLst>
                  <a:gs pos="0">
                    <a:schemeClr val="accent1"/>
                  </a:gs>
                  <a:gs pos="100000">
                    <a:schemeClr val="accent1">
                      <a:gamma/>
                      <a:shade val="69804"/>
                      <a:invGamma/>
                    </a:schemeClr>
                  </a:gs>
                </a:gsLst>
                <a:lin ang="5400000" scaled="1"/>
              </a:gradFill>
              <a:ln w="38100">
                <a:solidFill>
                  <a:schemeClr val="bg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26" name="Freeform 7"/>
              <p:cNvSpPr>
                <a:spLocks/>
              </p:cNvSpPr>
              <p:nvPr/>
            </p:nvSpPr>
            <p:spPr bwMode="gray">
              <a:xfrm>
                <a:off x="942" y="1105"/>
                <a:ext cx="383" cy="373"/>
              </a:xfrm>
              <a:custGeom>
                <a:avLst/>
                <a:gdLst/>
                <a:ahLst/>
                <a:cxnLst>
                  <a:cxn ang="0">
                    <a:pos x="118" y="0"/>
                  </a:cxn>
                  <a:cxn ang="0">
                    <a:pos x="0" y="118"/>
                  </a:cxn>
                  <a:cxn ang="0">
                    <a:pos x="0" y="589"/>
                  </a:cxn>
                  <a:cxn ang="0">
                    <a:pos x="161" y="174"/>
                  </a:cxn>
                  <a:cxn ang="0">
                    <a:pos x="589" y="0"/>
                  </a:cxn>
                  <a:cxn ang="0">
                    <a:pos x="118" y="0"/>
                  </a:cxn>
                </a:cxnLst>
                <a:rect l="0" t="0" r="r" b="b"/>
                <a:pathLst>
                  <a:path w="596" h="598">
                    <a:moveTo>
                      <a:pt x="118" y="0"/>
                    </a:moveTo>
                    <a:cubicBezTo>
                      <a:pt x="53" y="0"/>
                      <a:pt x="0" y="53"/>
                      <a:pt x="0" y="118"/>
                    </a:cubicBezTo>
                    <a:lnTo>
                      <a:pt x="0" y="589"/>
                    </a:lnTo>
                    <a:cubicBezTo>
                      <a:pt x="27" y="598"/>
                      <a:pt x="12" y="309"/>
                      <a:pt x="161" y="174"/>
                    </a:cubicBezTo>
                    <a:cubicBezTo>
                      <a:pt x="310" y="39"/>
                      <a:pt x="596" y="29"/>
                      <a:pt x="589" y="0"/>
                    </a:cubicBezTo>
                    <a:lnTo>
                      <a:pt x="118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chemeClr val="accent1">
                      <a:gamma/>
                      <a:tint val="54510"/>
                      <a:invGamma/>
                    </a:schemeClr>
                  </a:gs>
                  <a:gs pos="50000">
                    <a:schemeClr val="accent1">
                      <a:alpha val="0"/>
                    </a:schemeClr>
                  </a:gs>
                  <a:gs pos="100000">
                    <a:schemeClr val="accent1">
                      <a:gamma/>
                      <a:tint val="54510"/>
                      <a:invGamma/>
                    </a:schemeClr>
                  </a:gs>
                </a:gsLst>
                <a:lin ang="2700000" scaled="1"/>
              </a:gradFill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27" name="Text Box 8"/>
              <p:cNvSpPr txBox="1">
                <a:spLocks noChangeArrowheads="1"/>
              </p:cNvSpPr>
              <p:nvPr/>
            </p:nvSpPr>
            <p:spPr bwMode="gray">
              <a:xfrm>
                <a:off x="974" y="1136"/>
                <a:ext cx="573" cy="589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0" hangingPunct="0">
                  <a:defRPr/>
                </a:pPr>
                <a:r>
                  <a:rPr lang="en-US" altLang="zh-CN" b="1" dirty="0" smtClean="0">
                    <a:solidFill>
                      <a:srgbClr val="FFFFFF"/>
                    </a:solidFill>
                    <a:ea typeface="宋体" pitchFamily="2" charset="-122"/>
                  </a:rPr>
                  <a:t>Project</a:t>
                </a:r>
                <a:r>
                  <a:rPr lang="en-US" altLang="zh-CN" b="1" dirty="0" smtClean="0">
                    <a:solidFill>
                      <a:srgbClr val="FFFFFF"/>
                    </a:solidFill>
                    <a:ea typeface="宋体" pitchFamily="2" charset="-122"/>
                  </a:rPr>
                  <a:t>-2</a:t>
                </a:r>
                <a:endParaRPr lang="en-US" altLang="zh-CN" b="1" dirty="0">
                  <a:solidFill>
                    <a:srgbClr val="FFFFFF"/>
                  </a:solidFill>
                  <a:ea typeface="宋体" pitchFamily="2" charset="-122"/>
                </a:endParaRPr>
              </a:p>
            </p:txBody>
          </p:sp>
        </p:grpSp>
        <p:sp>
          <p:nvSpPr>
            <p:cNvPr id="24" name="Text Box 9"/>
            <p:cNvSpPr txBox="1">
              <a:spLocks noChangeArrowheads="1"/>
            </p:cNvSpPr>
            <p:nvPr/>
          </p:nvSpPr>
          <p:spPr bwMode="gray">
            <a:xfrm>
              <a:off x="1649" y="908"/>
              <a:ext cx="3213" cy="93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eaLnBrk="0" hangingPunct="0"/>
              <a:r>
                <a:rPr lang="en-US" altLang="zh-CN" sz="1600" b="1" dirty="0" smtClean="0">
                  <a:latin typeface="Times New Roman" pitchFamily="18" charset="0"/>
                  <a:cs typeface="Times New Roman" pitchFamily="18" charset="0"/>
                </a:rPr>
                <a:t>CHSP: Automatic </a:t>
              </a:r>
              <a:r>
                <a:rPr lang="en-US" altLang="zh-CN" sz="1600" b="1" dirty="0" smtClean="0">
                  <a:latin typeface="Times New Roman" pitchFamily="18" charset="0"/>
                  <a:cs typeface="Times New Roman" pitchFamily="18" charset="0"/>
                </a:rPr>
                <a:t>Framework for Detecting and Characterizing the Performance Degradation of Software Systems</a:t>
              </a:r>
              <a:endParaRPr lang="zh-CN" altLang="en-US" sz="1600" b="1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pic>
        <p:nvPicPr>
          <p:cNvPr id="28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5866" y="1357304"/>
            <a:ext cx="3570316" cy="335758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9" name="Picture 15" descr="TTP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4825" t="6795" r="8765" b="6885"/>
          <a:stretch>
            <a:fillRect/>
          </a:stretch>
        </p:blipFill>
        <p:spPr bwMode="auto">
          <a:xfrm>
            <a:off x="4000496" y="3143889"/>
            <a:ext cx="2431828" cy="157100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19" descr="FPR"/>
          <p:cNvPicPr preferRelativeResize="0">
            <a:picLocks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3806" t="6796" r="9106" b="7249"/>
          <a:stretch>
            <a:fillRect/>
          </a:stretch>
        </p:blipFill>
        <p:spPr bwMode="auto">
          <a:xfrm>
            <a:off x="6554903" y="3143889"/>
            <a:ext cx="2231939" cy="157100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1" name="Group 58"/>
          <p:cNvGrpSpPr>
            <a:grpSpLocks/>
          </p:cNvGrpSpPr>
          <p:nvPr/>
        </p:nvGrpSpPr>
        <p:grpSpPr bwMode="auto">
          <a:xfrm>
            <a:off x="4071934" y="1310350"/>
            <a:ext cx="4714908" cy="1690663"/>
            <a:chOff x="2533" y="11041"/>
            <a:chExt cx="6934" cy="2494"/>
          </a:xfrm>
        </p:grpSpPr>
        <p:pic>
          <p:nvPicPr>
            <p:cNvPr id="32" name="Picture 59" descr="MultiDegradation2"/>
            <p:cNvPicPr>
              <a:picLocks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 l="8443" t="5592" r="8026"/>
            <a:stretch>
              <a:fillRect/>
            </a:stretch>
          </p:blipFill>
          <p:spPr bwMode="auto">
            <a:xfrm>
              <a:off x="2533" y="11041"/>
              <a:ext cx="3447" cy="2494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3" name="Picture 60" descr="MultiDegradation4"/>
            <p:cNvPicPr>
              <a:picLocks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 l="8542" t="5426" r="7889"/>
            <a:stretch>
              <a:fillRect/>
            </a:stretch>
          </p:blipFill>
          <p:spPr bwMode="auto">
            <a:xfrm>
              <a:off x="6020" y="11041"/>
              <a:ext cx="3447" cy="2494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6" name="圆角矩形标注 35"/>
          <p:cNvSpPr/>
          <p:nvPr/>
        </p:nvSpPr>
        <p:spPr>
          <a:xfrm>
            <a:off x="785786" y="1357304"/>
            <a:ext cx="3643338" cy="642942"/>
          </a:xfrm>
          <a:prstGeom prst="wedgeRoundRectCallout">
            <a:avLst>
              <a:gd name="adj1" fmla="val 43474"/>
              <a:gd name="adj2" fmla="val 88023"/>
              <a:gd name="adj3" fmla="val 16667"/>
            </a:avLst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Font typeface="Wingdings" pitchFamily="2" charset="2"/>
              <a:buNone/>
            </a:pPr>
            <a:r>
              <a:rPr lang="en-US" altLang="zh-CN" sz="1200" dirty="0" smtClean="0">
                <a:solidFill>
                  <a:schemeClr val="bg1"/>
                </a:solidFill>
                <a:ea typeface="黑体" pitchFamily="2" charset="-122"/>
              </a:rPr>
              <a:t>CSHP shows great power to detect the trend at different phases with different characteristics</a:t>
            </a:r>
            <a:endParaRPr lang="zh-CN" altLang="en-US" sz="1200" dirty="0">
              <a:solidFill>
                <a:schemeClr val="bg1"/>
              </a:solidFill>
              <a:ea typeface="黑体" pitchFamily="2" charset="-122"/>
            </a:endParaRPr>
          </a:p>
        </p:txBody>
      </p:sp>
      <p:sp>
        <p:nvSpPr>
          <p:cNvPr id="37" name="圆角矩形标注 36"/>
          <p:cNvSpPr/>
          <p:nvPr/>
        </p:nvSpPr>
        <p:spPr>
          <a:xfrm>
            <a:off x="785786" y="2643188"/>
            <a:ext cx="3571900" cy="1000132"/>
          </a:xfrm>
          <a:prstGeom prst="wedgeRoundRectCallout">
            <a:avLst>
              <a:gd name="adj1" fmla="val 43474"/>
              <a:gd name="adj2" fmla="val 88023"/>
              <a:gd name="adj3" fmla="val 16667"/>
            </a:avLst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Font typeface="Wingdings" pitchFamily="2" charset="2"/>
              <a:buNone/>
            </a:pPr>
            <a:r>
              <a:rPr lang="en-US" altLang="zh-CN" sz="1200" dirty="0" smtClean="0">
                <a:solidFill>
                  <a:schemeClr val="bg1"/>
                </a:solidFill>
                <a:ea typeface="黑体" pitchFamily="2" charset="-122"/>
              </a:rPr>
              <a:t>CSHP </a:t>
            </a:r>
            <a:r>
              <a:rPr lang="en-US" altLang="zh-CN" sz="1200" dirty="0" smtClean="0">
                <a:solidFill>
                  <a:schemeClr val="bg1"/>
                </a:solidFill>
                <a:ea typeface="黑体" pitchFamily="2" charset="-122"/>
              </a:rPr>
              <a:t>reduces the false alerts in 20% decrease compared to MKSK and the time complexity decreases in two order of magnitude. Published on IEEE Trans. </a:t>
            </a:r>
            <a:r>
              <a:rPr lang="en-US" altLang="zh-CN" sz="1200" dirty="0" err="1" smtClean="0">
                <a:solidFill>
                  <a:schemeClr val="bg1"/>
                </a:solidFill>
                <a:ea typeface="黑体" pitchFamily="2" charset="-122"/>
              </a:rPr>
              <a:t>Reliab</a:t>
            </a:r>
            <a:r>
              <a:rPr lang="en-US" altLang="zh-CN" sz="1200" dirty="0" smtClean="0">
                <a:solidFill>
                  <a:schemeClr val="bg1"/>
                </a:solidFill>
                <a:ea typeface="黑体" pitchFamily="2" charset="-122"/>
              </a:rPr>
              <a:t>. 2014</a:t>
            </a:r>
            <a:endParaRPr lang="zh-CN" altLang="en-US" sz="1200" dirty="0">
              <a:solidFill>
                <a:schemeClr val="bg1"/>
              </a:solidFill>
              <a:ea typeface="黑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6" grpId="1" animBg="1"/>
      <p:bldP spid="37" grpId="0" animBg="1"/>
      <p:bldP spid="37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6636F-854C-49D4-B5BE-D3FFEA344123}" type="slidenum">
              <a:rPr lang="zh-CN" altLang="en-US" smtClean="0"/>
              <a:pPr/>
              <a:t>13</a:t>
            </a:fld>
            <a:endParaRPr lang="zh-CN" altLang="en-US"/>
          </a:p>
        </p:txBody>
      </p:sp>
      <p:sp>
        <p:nvSpPr>
          <p:cNvPr id="5" name="AutoShape 4"/>
          <p:cNvSpPr>
            <a:spLocks noChangeArrowheads="1"/>
          </p:cNvSpPr>
          <p:nvPr/>
        </p:nvSpPr>
        <p:spPr bwMode="gray">
          <a:xfrm>
            <a:off x="6223751" y="2389060"/>
            <a:ext cx="2563091" cy="1600438"/>
          </a:xfrm>
          <a:prstGeom prst="chevron">
            <a:avLst>
              <a:gd name="adj" fmla="val 16468"/>
            </a:avLst>
          </a:prstGeom>
          <a:gradFill rotWithShape="1">
            <a:gsLst>
              <a:gs pos="0">
                <a:schemeClr val="accent2"/>
              </a:gs>
              <a:gs pos="100000">
                <a:schemeClr val="accent2">
                  <a:gamma/>
                  <a:tint val="69804"/>
                  <a:invGamma/>
                </a:schemeClr>
              </a:gs>
            </a:gsLst>
            <a:lin ang="0" scaled="1"/>
          </a:gradFill>
          <a:ln w="38100">
            <a:solidFill>
              <a:srgbClr val="EAEAEA"/>
            </a:solidFill>
            <a:miter lim="800000"/>
            <a:headEnd/>
            <a:tailEnd/>
          </a:ln>
          <a:effectLst>
            <a:outerShdw dist="109250" dir="3267739" algn="ctr" rotWithShape="0">
              <a:srgbClr val="333333">
                <a:alpha val="50000"/>
              </a:srgbClr>
            </a:outerShdw>
          </a:effectLst>
        </p:spPr>
        <p:txBody>
          <a:bodyPr wrap="square" anchor="ctr">
            <a:spAutoFit/>
          </a:bodyPr>
          <a:lstStyle/>
          <a:p>
            <a:endParaRPr lang="en-US" altLang="zh-CN" sz="1400" b="1" dirty="0" smtClean="0"/>
          </a:p>
          <a:p>
            <a:r>
              <a:rPr lang="en-US" altLang="zh-CN" sz="1400" b="1" dirty="0" smtClean="0"/>
              <a:t>Develop </a:t>
            </a:r>
            <a:r>
              <a:rPr lang="en-US" altLang="zh-CN" sz="1400" b="1" dirty="0" smtClean="0"/>
              <a:t>flexible, scalable, and fine-grained root cause location </a:t>
            </a:r>
            <a:r>
              <a:rPr lang="en-US" altLang="zh-CN" sz="1400" b="1" dirty="0" smtClean="0"/>
              <a:t>system</a:t>
            </a:r>
          </a:p>
          <a:p>
            <a:endParaRPr lang="en-US" altLang="zh-CN" sz="1400" b="1" dirty="0" smtClean="0"/>
          </a:p>
          <a:p>
            <a:endParaRPr lang="zh-CN" altLang="en-US" sz="1400" b="1" dirty="0"/>
          </a:p>
        </p:txBody>
      </p:sp>
      <p:sp>
        <p:nvSpPr>
          <p:cNvPr id="6" name="AutoShape 5"/>
          <p:cNvSpPr>
            <a:spLocks noChangeArrowheads="1"/>
          </p:cNvSpPr>
          <p:nvPr/>
        </p:nvSpPr>
        <p:spPr bwMode="gray">
          <a:xfrm>
            <a:off x="3214678" y="2373018"/>
            <a:ext cx="3143272" cy="1600438"/>
          </a:xfrm>
          <a:prstGeom prst="chevron">
            <a:avLst>
              <a:gd name="adj" fmla="val 17842"/>
            </a:avLst>
          </a:prstGeom>
          <a:gradFill rotWithShape="1">
            <a:gsLst>
              <a:gs pos="0">
                <a:schemeClr val="hlink"/>
              </a:gs>
              <a:gs pos="100000">
                <a:schemeClr val="hlink">
                  <a:gamma/>
                  <a:tint val="69804"/>
                  <a:invGamma/>
                </a:schemeClr>
              </a:gs>
            </a:gsLst>
            <a:lin ang="0" scaled="1"/>
          </a:gradFill>
          <a:ln w="38100">
            <a:solidFill>
              <a:srgbClr val="EAEAEA"/>
            </a:solidFill>
            <a:miter lim="800000"/>
            <a:headEnd/>
            <a:tailEnd/>
          </a:ln>
          <a:effectLst>
            <a:outerShdw dist="109250" dir="3267739" algn="ctr" rotWithShape="0">
              <a:srgbClr val="333333">
                <a:alpha val="50000"/>
              </a:srgbClr>
            </a:outerShdw>
          </a:effectLst>
        </p:spPr>
        <p:txBody>
          <a:bodyPr wrap="square" anchor="ctr">
            <a:spAutoFit/>
          </a:bodyPr>
          <a:lstStyle/>
          <a:p>
            <a:r>
              <a:rPr lang="en-US" altLang="zh-CN" sz="1400" b="1" dirty="0" smtClean="0"/>
              <a:t>Automatically  construct the topology graph of services, the  causal relationships among performance metrics and cause interference</a:t>
            </a:r>
          </a:p>
          <a:p>
            <a:endParaRPr lang="zh-CN" altLang="en-US" sz="1400" b="1" dirty="0"/>
          </a:p>
        </p:txBody>
      </p:sp>
      <p:sp>
        <p:nvSpPr>
          <p:cNvPr id="7" name="AutoShape 6"/>
          <p:cNvSpPr>
            <a:spLocks noChangeArrowheads="1"/>
          </p:cNvSpPr>
          <p:nvPr/>
        </p:nvSpPr>
        <p:spPr bwMode="gray">
          <a:xfrm>
            <a:off x="357158" y="2373018"/>
            <a:ext cx="2928958" cy="1600438"/>
          </a:xfrm>
          <a:prstGeom prst="chevron">
            <a:avLst>
              <a:gd name="adj" fmla="val 17842"/>
            </a:avLst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tint val="69804"/>
                  <a:invGamma/>
                </a:schemeClr>
              </a:gs>
            </a:gsLst>
            <a:lin ang="0" scaled="1"/>
          </a:gradFill>
          <a:ln w="38100">
            <a:solidFill>
              <a:srgbClr val="EAEAEA"/>
            </a:solidFill>
            <a:miter lim="800000"/>
            <a:headEnd/>
            <a:tailEnd/>
          </a:ln>
          <a:effectLst>
            <a:outerShdw dist="109250" dir="3267739" algn="ctr" rotWithShape="0">
              <a:srgbClr val="333333">
                <a:alpha val="50000"/>
              </a:srgbClr>
            </a:outerShdw>
          </a:effectLst>
        </p:spPr>
        <p:txBody>
          <a:bodyPr wrap="square" anchor="ctr">
            <a:spAutoFit/>
          </a:bodyPr>
          <a:lstStyle/>
          <a:p>
            <a:r>
              <a:rPr lang="en-US" altLang="zh-CN" sz="1400" b="1" dirty="0" smtClean="0"/>
              <a:t>Coarse-grained (Node, VM) fault location can’t satisfy the  software reliability requirement , and cause a long  recovery time.</a:t>
            </a:r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gray">
          <a:xfrm>
            <a:off x="928662" y="1603242"/>
            <a:ext cx="1870364" cy="527763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tint val="69804"/>
                  <a:invGamma/>
                </a:schemeClr>
              </a:gs>
            </a:gsLst>
            <a:lin ang="0" scaled="1"/>
          </a:gradFill>
          <a:ln w="38100" algn="ctr">
            <a:solidFill>
              <a:srgbClr val="FFFFFF"/>
            </a:solidFill>
            <a:round/>
            <a:headEnd/>
            <a:tailEnd/>
          </a:ln>
          <a:effectLst>
            <a:outerShdw dist="63500" dir="3187806" algn="ctr" rotWithShape="0">
              <a:srgbClr val="001D3A"/>
            </a:outerShdw>
          </a:effectLst>
        </p:spPr>
        <p:txBody>
          <a:bodyPr wrap="none" anchor="ctr"/>
          <a:lstStyle/>
          <a:p>
            <a:pPr algn="ctr" eaLnBrk="0" hangingPunct="0"/>
            <a:r>
              <a:rPr lang="en-US" altLang="zh-CN" sz="2000" b="1" dirty="0" smtClean="0">
                <a:ea typeface="宋体" charset="-122"/>
              </a:rPr>
              <a:t>Motivation</a:t>
            </a:r>
            <a:endParaRPr lang="en-US" altLang="zh-CN" sz="2000" b="1" dirty="0">
              <a:ea typeface="宋体" charset="-122"/>
            </a:endParaRPr>
          </a:p>
        </p:txBody>
      </p:sp>
      <p:sp>
        <p:nvSpPr>
          <p:cNvPr id="9" name="AutoShape 8"/>
          <p:cNvSpPr>
            <a:spLocks noChangeArrowheads="1"/>
          </p:cNvSpPr>
          <p:nvPr/>
        </p:nvSpPr>
        <p:spPr bwMode="gray">
          <a:xfrm>
            <a:off x="3786182" y="1603242"/>
            <a:ext cx="1870364" cy="527763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chemeClr val="hlink"/>
              </a:gs>
              <a:gs pos="100000">
                <a:schemeClr val="hlink">
                  <a:gamma/>
                  <a:tint val="69804"/>
                  <a:invGamma/>
                </a:schemeClr>
              </a:gs>
            </a:gsLst>
            <a:lin ang="0" scaled="1"/>
          </a:gradFill>
          <a:ln w="38100" algn="ctr">
            <a:solidFill>
              <a:srgbClr val="FFFFFF"/>
            </a:solidFill>
            <a:round/>
            <a:headEnd/>
            <a:tailEnd/>
          </a:ln>
          <a:effectLst>
            <a:outerShdw dist="63500" dir="3187806" algn="ctr" rotWithShape="0">
              <a:srgbClr val="001D3A"/>
            </a:outerShdw>
          </a:effectLst>
        </p:spPr>
        <p:txBody>
          <a:bodyPr wrap="none" anchor="ctr"/>
          <a:lstStyle/>
          <a:p>
            <a:pPr algn="ctr"/>
            <a:r>
              <a:rPr lang="en-US" altLang="zh-CN" sz="2000" b="1" dirty="0" smtClean="0">
                <a:ea typeface="宋体" charset="-122"/>
              </a:rPr>
              <a:t>Content</a:t>
            </a:r>
            <a:endParaRPr lang="en-US" altLang="zh-CN" sz="2000" b="1" dirty="0">
              <a:ea typeface="宋体" charset="-122"/>
            </a:endParaRPr>
          </a:p>
        </p:txBody>
      </p:sp>
      <p:sp>
        <p:nvSpPr>
          <p:cNvPr id="10" name="AutoShape 9"/>
          <p:cNvSpPr>
            <a:spLocks noChangeArrowheads="1"/>
          </p:cNvSpPr>
          <p:nvPr/>
        </p:nvSpPr>
        <p:spPr bwMode="gray">
          <a:xfrm>
            <a:off x="6429388" y="1603242"/>
            <a:ext cx="1870364" cy="527763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chemeClr val="accent2"/>
              </a:gs>
              <a:gs pos="100000">
                <a:schemeClr val="accent2">
                  <a:gamma/>
                  <a:tint val="69804"/>
                  <a:invGamma/>
                </a:schemeClr>
              </a:gs>
            </a:gsLst>
            <a:lin ang="0" scaled="1"/>
          </a:gradFill>
          <a:ln w="38100" algn="ctr">
            <a:solidFill>
              <a:srgbClr val="FFFFFF"/>
            </a:solidFill>
            <a:round/>
            <a:headEnd/>
            <a:tailEnd/>
          </a:ln>
          <a:effectLst>
            <a:outerShdw dist="63500" dir="3187806" algn="ctr" rotWithShape="0">
              <a:srgbClr val="001D3A"/>
            </a:outerShdw>
          </a:effectLst>
        </p:spPr>
        <p:txBody>
          <a:bodyPr wrap="none" anchor="ctr"/>
          <a:lstStyle/>
          <a:p>
            <a:pPr algn="ctr"/>
            <a:r>
              <a:rPr lang="en-US" altLang="zh-CN" sz="2000" b="1" dirty="0" smtClean="0">
                <a:ea typeface="宋体" charset="-122"/>
              </a:rPr>
              <a:t>Goal</a:t>
            </a:r>
            <a:endParaRPr lang="en-US" altLang="zh-CN" sz="2000" b="1" dirty="0">
              <a:ea typeface="宋体" charset="-122"/>
            </a:endParaRPr>
          </a:p>
        </p:txBody>
      </p:sp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457200" y="428610"/>
            <a:ext cx="8229600" cy="800100"/>
          </a:xfrm>
        </p:spPr>
        <p:txBody>
          <a:bodyPr>
            <a:normAutofit/>
          </a:bodyPr>
          <a:lstStyle/>
          <a:p>
            <a:r>
              <a:rPr lang="en-US" altLang="zh-CN" sz="20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Content-2: Root cause inference of performance problems</a:t>
            </a:r>
            <a:endParaRPr lang="zh-CN" altLang="en-US" sz="2000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4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54" presetClass="entr" presetSubtype="0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4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4" presetClass="entr" presetSubtype="0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4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4" presetClass="entr" presetSubtype="0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6636F-854C-49D4-B5BE-D3FFEA344123}" type="slidenum">
              <a:rPr lang="zh-CN" altLang="en-US" smtClean="0"/>
              <a:pPr/>
              <a:t>14</a:t>
            </a:fld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214282" y="1214428"/>
            <a:ext cx="2786082" cy="3786214"/>
          </a:xfrm>
          <a:prstGeom prst="rect">
            <a:avLst/>
          </a:prstGeom>
          <a:noFill/>
          <a:ln w="28575"/>
          <a:effectLst>
            <a:glow rad="63500">
              <a:schemeClr val="accent3">
                <a:satMod val="175000"/>
                <a:alpha val="40000"/>
              </a:schemeClr>
            </a:glow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0" name="Picture 3" descr="F:\INFOCOM\bug_review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5720" y="1285866"/>
            <a:ext cx="2643206" cy="114300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3" name="TextBox 22"/>
          <p:cNvSpPr txBox="1"/>
          <p:nvPr/>
        </p:nvSpPr>
        <p:spPr>
          <a:xfrm>
            <a:off x="714348" y="2428874"/>
            <a:ext cx="192882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 smtClean="0"/>
              <a:t>Fig 2.Problems (Open </a:t>
            </a:r>
            <a:r>
              <a:rPr lang="en-US" altLang="zh-CN" sz="800" dirty="0" smtClean="0"/>
              <a:t>source software)</a:t>
            </a:r>
            <a:endParaRPr lang="zh-CN" altLang="en-US" sz="800" dirty="0"/>
          </a:p>
        </p:txBody>
      </p:sp>
      <p:sp>
        <p:nvSpPr>
          <p:cNvPr id="24" name="矩形 23"/>
          <p:cNvSpPr/>
          <p:nvPr/>
        </p:nvSpPr>
        <p:spPr>
          <a:xfrm>
            <a:off x="3071802" y="1214428"/>
            <a:ext cx="3071834" cy="3786214"/>
          </a:xfrm>
          <a:prstGeom prst="rect">
            <a:avLst/>
          </a:prstGeom>
          <a:noFill/>
          <a:ln w="28575"/>
          <a:effectLst>
            <a:glow rad="63500">
              <a:schemeClr val="accent3">
                <a:satMod val="175000"/>
                <a:alpha val="40000"/>
              </a:schemeClr>
            </a:glow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9265" name="Picture 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5720" y="2643188"/>
            <a:ext cx="2643206" cy="10213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6" name="TextBox 25"/>
          <p:cNvSpPr txBox="1"/>
          <p:nvPr/>
        </p:nvSpPr>
        <p:spPr>
          <a:xfrm>
            <a:off x="1000100" y="3642190"/>
            <a:ext cx="11430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 smtClean="0"/>
              <a:t>Fig 3.  Related work</a:t>
            </a:r>
            <a:endParaRPr lang="zh-CN" altLang="en-US" sz="800" dirty="0"/>
          </a:p>
        </p:txBody>
      </p:sp>
      <p:pic>
        <p:nvPicPr>
          <p:cNvPr id="139266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057250" y="3786196"/>
            <a:ext cx="1800238" cy="10001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4" name="Picture 5" descr="F:\华为讲座\u=3900367824,191203951&amp;fm=23&amp;gp=0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85721" y="3935094"/>
            <a:ext cx="714379" cy="351168"/>
          </a:xfrm>
          <a:prstGeom prst="rect">
            <a:avLst/>
          </a:prstGeom>
          <a:noFill/>
        </p:spPr>
      </p:pic>
      <p:sp>
        <p:nvSpPr>
          <p:cNvPr id="96" name="矩形 95"/>
          <p:cNvSpPr/>
          <p:nvPr/>
        </p:nvSpPr>
        <p:spPr>
          <a:xfrm>
            <a:off x="142844" y="4786328"/>
            <a:ext cx="3000396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800" b="1" dirty="0" smtClean="0"/>
              <a:t>On the fly, without instrumentation, fine-granularity</a:t>
            </a:r>
            <a:endParaRPr lang="zh-CN" altLang="en-US" sz="800" b="1" dirty="0"/>
          </a:p>
        </p:txBody>
      </p:sp>
      <p:sp>
        <p:nvSpPr>
          <p:cNvPr id="97" name="AutoShape 18"/>
          <p:cNvSpPr>
            <a:spLocks noChangeArrowheads="1"/>
          </p:cNvSpPr>
          <p:nvPr/>
        </p:nvSpPr>
        <p:spPr bwMode="gray">
          <a:xfrm>
            <a:off x="3071802" y="1214428"/>
            <a:ext cx="3071834" cy="35719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headEnd/>
            <a:tailEnd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 anchor="ctr"/>
          <a:lstStyle/>
          <a:p>
            <a:pPr algn="ctr" eaLnBrk="0" hangingPunct="0"/>
            <a:r>
              <a:rPr lang="en-US" altLang="zh-CN" sz="1200" b="1" dirty="0" smtClean="0">
                <a:solidFill>
                  <a:schemeClr val="tx2"/>
                </a:solidFill>
                <a:ea typeface="宋体" charset="-122"/>
              </a:rPr>
              <a:t>Methodology</a:t>
            </a:r>
            <a:endParaRPr lang="en-US" altLang="zh-CN" sz="1200" b="1" dirty="0">
              <a:solidFill>
                <a:schemeClr val="tx2"/>
              </a:solidFill>
              <a:ea typeface="宋体" charset="-122"/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3071802" y="1643056"/>
            <a:ext cx="107157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b="1" dirty="0" smtClean="0"/>
              <a:t>Methodology:</a:t>
            </a:r>
            <a:endParaRPr lang="zh-CN" altLang="en-US" sz="1000" b="1" dirty="0"/>
          </a:p>
        </p:txBody>
      </p:sp>
      <p:sp>
        <p:nvSpPr>
          <p:cNvPr id="100" name="AutoShape 15"/>
          <p:cNvSpPr>
            <a:spLocks noChangeArrowheads="1"/>
          </p:cNvSpPr>
          <p:nvPr/>
        </p:nvSpPr>
        <p:spPr bwMode="gray">
          <a:xfrm>
            <a:off x="4429124" y="1928808"/>
            <a:ext cx="357190" cy="428628"/>
          </a:xfrm>
          <a:prstGeom prst="rightArrow">
            <a:avLst>
              <a:gd name="adj1" fmla="val 67750"/>
              <a:gd name="adj2" fmla="val 66167"/>
            </a:avLst>
          </a:prstGeom>
          <a:solidFill>
            <a:schemeClr val="tx1">
              <a:lumMod val="9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101" name="Group 19"/>
          <p:cNvGrpSpPr>
            <a:grpSpLocks/>
          </p:cNvGrpSpPr>
          <p:nvPr/>
        </p:nvGrpSpPr>
        <p:grpSpPr bwMode="auto">
          <a:xfrm>
            <a:off x="3143240" y="1928808"/>
            <a:ext cx="1071570" cy="500066"/>
            <a:chOff x="720" y="1998"/>
            <a:chExt cx="1440" cy="1365"/>
          </a:xfrm>
        </p:grpSpPr>
        <p:sp>
          <p:nvSpPr>
            <p:cNvPr id="102" name="AutoShape 4"/>
            <p:cNvSpPr>
              <a:spLocks noChangeArrowheads="1"/>
            </p:cNvSpPr>
            <p:nvPr/>
          </p:nvSpPr>
          <p:spPr bwMode="auto">
            <a:xfrm>
              <a:off x="720" y="1998"/>
              <a:ext cx="1440" cy="1365"/>
            </a:xfrm>
            <a:prstGeom prst="roundRect">
              <a:avLst>
                <a:gd name="adj" fmla="val 16667"/>
              </a:avLst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0" hangingPunct="0"/>
              <a:endParaRPr lang="zh-CN" altLang="zh-CN" sz="1200">
                <a:latin typeface="Verdana" pitchFamily="34" charset="0"/>
              </a:endParaRPr>
            </a:p>
          </p:txBody>
        </p:sp>
        <p:sp>
          <p:nvSpPr>
            <p:cNvPr id="103" name="Text Box 5"/>
            <p:cNvSpPr txBox="1">
              <a:spLocks noChangeArrowheads="1"/>
            </p:cNvSpPr>
            <p:nvPr/>
          </p:nvSpPr>
          <p:spPr bwMode="auto">
            <a:xfrm>
              <a:off x="720" y="2193"/>
              <a:ext cx="1440" cy="9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 eaLnBrk="0" hangingPunct="0"/>
              <a:r>
                <a:rPr lang="en-US" altLang="zh-CN" sz="1000" b="1" dirty="0" smtClean="0">
                  <a:ea typeface="宋体" charset="-122"/>
                </a:rPr>
                <a:t>Performance Diagnosis</a:t>
              </a:r>
              <a:endParaRPr lang="en-US" altLang="zh-CN" sz="1000" b="1" dirty="0">
                <a:ea typeface="宋体" charset="-122"/>
              </a:endParaRPr>
            </a:p>
          </p:txBody>
        </p:sp>
      </p:grpSp>
      <p:grpSp>
        <p:nvGrpSpPr>
          <p:cNvPr id="107" name="Group 19"/>
          <p:cNvGrpSpPr>
            <a:grpSpLocks/>
          </p:cNvGrpSpPr>
          <p:nvPr/>
        </p:nvGrpSpPr>
        <p:grpSpPr bwMode="auto">
          <a:xfrm>
            <a:off x="4929190" y="1904996"/>
            <a:ext cx="1071570" cy="523878"/>
            <a:chOff x="720" y="1998"/>
            <a:chExt cx="1440" cy="1365"/>
          </a:xfrm>
        </p:grpSpPr>
        <p:sp>
          <p:nvSpPr>
            <p:cNvPr id="108" name="AutoShape 4"/>
            <p:cNvSpPr>
              <a:spLocks noChangeArrowheads="1"/>
            </p:cNvSpPr>
            <p:nvPr/>
          </p:nvSpPr>
          <p:spPr bwMode="auto">
            <a:xfrm>
              <a:off x="720" y="1998"/>
              <a:ext cx="1440" cy="1365"/>
            </a:xfrm>
            <a:prstGeom prst="roundRect">
              <a:avLst>
                <a:gd name="adj" fmla="val 16667"/>
              </a:avLst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0" hangingPunct="0"/>
              <a:endParaRPr lang="zh-CN" altLang="zh-CN" sz="1200">
                <a:latin typeface="Verdana" pitchFamily="34" charset="0"/>
              </a:endParaRPr>
            </a:p>
          </p:txBody>
        </p:sp>
        <p:sp>
          <p:nvSpPr>
            <p:cNvPr id="109" name="Text Box 5"/>
            <p:cNvSpPr txBox="1">
              <a:spLocks noChangeArrowheads="1"/>
            </p:cNvSpPr>
            <p:nvPr/>
          </p:nvSpPr>
          <p:spPr bwMode="auto">
            <a:xfrm>
              <a:off x="720" y="2260"/>
              <a:ext cx="1440" cy="9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 eaLnBrk="0" hangingPunct="0"/>
              <a:r>
                <a:rPr lang="en-US" altLang="zh-CN" sz="1000" b="1" dirty="0" smtClean="0">
                  <a:ea typeface="宋体" charset="-122"/>
                </a:rPr>
                <a:t>Cause Inference</a:t>
              </a:r>
              <a:endParaRPr lang="en-US" altLang="zh-CN" sz="1000" b="1" dirty="0">
                <a:ea typeface="宋体" charset="-122"/>
              </a:endParaRPr>
            </a:p>
          </p:txBody>
        </p:sp>
      </p:grpSp>
      <p:sp>
        <p:nvSpPr>
          <p:cNvPr id="113" name="TextBox 112"/>
          <p:cNvSpPr txBox="1"/>
          <p:nvPr/>
        </p:nvSpPr>
        <p:spPr>
          <a:xfrm>
            <a:off x="3071802" y="2468405"/>
            <a:ext cx="107157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b="1" dirty="0" smtClean="0"/>
              <a:t>Design:</a:t>
            </a:r>
            <a:endParaRPr lang="zh-CN" altLang="en-US" sz="1000" b="1" dirty="0"/>
          </a:p>
        </p:txBody>
      </p:sp>
      <p:grpSp>
        <p:nvGrpSpPr>
          <p:cNvPr id="115" name="Group 34"/>
          <p:cNvGrpSpPr>
            <a:grpSpLocks/>
          </p:cNvGrpSpPr>
          <p:nvPr/>
        </p:nvGrpSpPr>
        <p:grpSpPr bwMode="auto">
          <a:xfrm>
            <a:off x="3214276" y="3723288"/>
            <a:ext cx="2572170" cy="277222"/>
            <a:chOff x="1265" y="2596"/>
            <a:chExt cx="3295" cy="260"/>
          </a:xfrm>
        </p:grpSpPr>
        <p:sp>
          <p:nvSpPr>
            <p:cNvPr id="116" name="Line 25"/>
            <p:cNvSpPr>
              <a:spLocks noChangeShapeType="1"/>
            </p:cNvSpPr>
            <p:nvPr/>
          </p:nvSpPr>
          <p:spPr bwMode="auto">
            <a:xfrm>
              <a:off x="1536" y="2797"/>
              <a:ext cx="3024" cy="0"/>
            </a:xfrm>
            <a:prstGeom prst="line">
              <a:avLst/>
            </a:prstGeom>
            <a:noFill/>
            <a:ln w="25400">
              <a:solidFill>
                <a:schemeClr val="tx2"/>
              </a:solidFill>
              <a:prstDash val="sysDot"/>
              <a:round/>
              <a:headEnd/>
              <a:tailEnd type="oval" w="med" len="med"/>
            </a:ln>
            <a:effectLst/>
          </p:spPr>
          <p:txBody>
            <a:bodyPr wrap="none" anchor="ctr"/>
            <a:lstStyle/>
            <a:p>
              <a:endParaRPr lang="zh-CN" altLang="en-US" sz="1200"/>
            </a:p>
          </p:txBody>
        </p:sp>
        <p:sp>
          <p:nvSpPr>
            <p:cNvPr id="117" name="Text Box 26"/>
            <p:cNvSpPr txBox="1">
              <a:spLocks noChangeArrowheads="1"/>
            </p:cNvSpPr>
            <p:nvPr/>
          </p:nvSpPr>
          <p:spPr bwMode="auto">
            <a:xfrm>
              <a:off x="1434" y="2596"/>
              <a:ext cx="3126" cy="23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eaLnBrk="0" hangingPunct="0"/>
              <a:r>
                <a:rPr lang="en-US" altLang="zh-CN" sz="1000" dirty="0" err="1" smtClean="0">
                  <a:ea typeface="宋体" charset="-122"/>
                </a:rPr>
                <a:t>Bayes</a:t>
              </a:r>
              <a:r>
                <a:rPr lang="en-US" altLang="zh-CN" sz="1000" dirty="0" smtClean="0">
                  <a:ea typeface="宋体" charset="-122"/>
                </a:rPr>
                <a:t> change point detection</a:t>
              </a:r>
              <a:endParaRPr lang="en-US" altLang="zh-CN" sz="1000" dirty="0">
                <a:ea typeface="宋体" charset="-122"/>
              </a:endParaRPr>
            </a:p>
          </p:txBody>
        </p:sp>
        <p:sp>
          <p:nvSpPr>
            <p:cNvPr id="118" name="Text Box 27"/>
            <p:cNvSpPr txBox="1">
              <a:spLocks noChangeArrowheads="1"/>
            </p:cNvSpPr>
            <p:nvPr/>
          </p:nvSpPr>
          <p:spPr bwMode="gray">
            <a:xfrm>
              <a:off x="1265" y="2596"/>
              <a:ext cx="360" cy="26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altLang="zh-CN" sz="1000" dirty="0" smtClean="0">
                  <a:ea typeface="宋体" charset="-122"/>
                </a:rPr>
                <a:t>1</a:t>
              </a:r>
              <a:r>
                <a:rPr lang="en-US" altLang="zh-CN" sz="1200" dirty="0" smtClean="0">
                  <a:ea typeface="宋体" charset="-122"/>
                </a:rPr>
                <a:t>.</a:t>
              </a:r>
              <a:endParaRPr lang="en-US" altLang="zh-CN" sz="1200" dirty="0">
                <a:ea typeface="宋体" charset="-122"/>
              </a:endParaRPr>
            </a:p>
          </p:txBody>
        </p:sp>
      </p:grpSp>
      <p:grpSp>
        <p:nvGrpSpPr>
          <p:cNvPr id="119" name="Group 34"/>
          <p:cNvGrpSpPr>
            <a:grpSpLocks/>
          </p:cNvGrpSpPr>
          <p:nvPr/>
        </p:nvGrpSpPr>
        <p:grpSpPr bwMode="auto">
          <a:xfrm>
            <a:off x="3214678" y="3946132"/>
            <a:ext cx="2572170" cy="277222"/>
            <a:chOff x="1265" y="2596"/>
            <a:chExt cx="3295" cy="260"/>
          </a:xfrm>
        </p:grpSpPr>
        <p:sp>
          <p:nvSpPr>
            <p:cNvPr id="120" name="Line 25"/>
            <p:cNvSpPr>
              <a:spLocks noChangeShapeType="1"/>
            </p:cNvSpPr>
            <p:nvPr/>
          </p:nvSpPr>
          <p:spPr bwMode="auto">
            <a:xfrm>
              <a:off x="1536" y="2797"/>
              <a:ext cx="3024" cy="0"/>
            </a:xfrm>
            <a:prstGeom prst="line">
              <a:avLst/>
            </a:prstGeom>
            <a:noFill/>
            <a:ln w="25400">
              <a:solidFill>
                <a:schemeClr val="tx2"/>
              </a:solidFill>
              <a:prstDash val="sysDot"/>
              <a:round/>
              <a:headEnd/>
              <a:tailEnd type="oval" w="med" len="med"/>
            </a:ln>
            <a:effectLst/>
          </p:spPr>
          <p:txBody>
            <a:bodyPr wrap="none" anchor="ctr"/>
            <a:lstStyle/>
            <a:p>
              <a:endParaRPr lang="zh-CN" altLang="en-US" sz="1200"/>
            </a:p>
          </p:txBody>
        </p:sp>
        <p:sp>
          <p:nvSpPr>
            <p:cNvPr id="121" name="Text Box 26"/>
            <p:cNvSpPr txBox="1">
              <a:spLocks noChangeArrowheads="1"/>
            </p:cNvSpPr>
            <p:nvPr/>
          </p:nvSpPr>
          <p:spPr bwMode="auto">
            <a:xfrm>
              <a:off x="1434" y="2596"/>
              <a:ext cx="3126" cy="23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eaLnBrk="0" hangingPunct="0"/>
              <a:r>
                <a:rPr lang="en-US" altLang="zh-CN" sz="1000" dirty="0" smtClean="0">
                  <a:ea typeface="宋体" charset="-122"/>
                </a:rPr>
                <a:t> Service dependence graph construction </a:t>
              </a:r>
              <a:endParaRPr lang="en-US" altLang="zh-CN" sz="1000" dirty="0">
                <a:ea typeface="宋体" charset="-122"/>
              </a:endParaRPr>
            </a:p>
          </p:txBody>
        </p:sp>
        <p:sp>
          <p:nvSpPr>
            <p:cNvPr id="122" name="Text Box 27"/>
            <p:cNvSpPr txBox="1">
              <a:spLocks noChangeArrowheads="1"/>
            </p:cNvSpPr>
            <p:nvPr/>
          </p:nvSpPr>
          <p:spPr bwMode="gray">
            <a:xfrm>
              <a:off x="1265" y="2596"/>
              <a:ext cx="401" cy="26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altLang="zh-CN" sz="1200" dirty="0" smtClean="0">
                  <a:ea typeface="宋体" charset="-122"/>
                </a:rPr>
                <a:t>2.</a:t>
              </a:r>
              <a:endParaRPr lang="en-US" altLang="zh-CN" sz="1200" dirty="0">
                <a:ea typeface="宋体" charset="-122"/>
              </a:endParaRPr>
            </a:p>
          </p:txBody>
        </p:sp>
      </p:grpSp>
      <p:grpSp>
        <p:nvGrpSpPr>
          <p:cNvPr id="123" name="Group 34"/>
          <p:cNvGrpSpPr>
            <a:grpSpLocks/>
          </p:cNvGrpSpPr>
          <p:nvPr/>
        </p:nvGrpSpPr>
        <p:grpSpPr bwMode="auto">
          <a:xfrm>
            <a:off x="3214678" y="4151916"/>
            <a:ext cx="2572170" cy="277222"/>
            <a:chOff x="1265" y="2596"/>
            <a:chExt cx="3295" cy="260"/>
          </a:xfrm>
        </p:grpSpPr>
        <p:sp>
          <p:nvSpPr>
            <p:cNvPr id="124" name="Line 25"/>
            <p:cNvSpPr>
              <a:spLocks noChangeShapeType="1"/>
            </p:cNvSpPr>
            <p:nvPr/>
          </p:nvSpPr>
          <p:spPr bwMode="auto">
            <a:xfrm>
              <a:off x="1536" y="2797"/>
              <a:ext cx="3024" cy="0"/>
            </a:xfrm>
            <a:prstGeom prst="line">
              <a:avLst/>
            </a:prstGeom>
            <a:noFill/>
            <a:ln w="25400">
              <a:solidFill>
                <a:schemeClr val="tx2"/>
              </a:solidFill>
              <a:prstDash val="sysDot"/>
              <a:round/>
              <a:headEnd/>
              <a:tailEnd type="oval" w="med" len="med"/>
            </a:ln>
            <a:effectLst/>
          </p:spPr>
          <p:txBody>
            <a:bodyPr wrap="none" anchor="ctr"/>
            <a:lstStyle/>
            <a:p>
              <a:endParaRPr lang="zh-CN" altLang="en-US" sz="1200"/>
            </a:p>
          </p:txBody>
        </p:sp>
        <p:sp>
          <p:nvSpPr>
            <p:cNvPr id="125" name="Text Box 26"/>
            <p:cNvSpPr txBox="1">
              <a:spLocks noChangeArrowheads="1"/>
            </p:cNvSpPr>
            <p:nvPr/>
          </p:nvSpPr>
          <p:spPr bwMode="auto">
            <a:xfrm>
              <a:off x="1434" y="2596"/>
              <a:ext cx="3126" cy="23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eaLnBrk="0" hangingPunct="0"/>
              <a:r>
                <a:rPr lang="en-US" altLang="zh-CN" sz="1000" dirty="0" smtClean="0">
                  <a:ea typeface="宋体" charset="-122"/>
                </a:rPr>
                <a:t>  Metric dependence graph construction </a:t>
              </a:r>
              <a:endParaRPr lang="en-US" altLang="zh-CN" sz="1000" dirty="0">
                <a:ea typeface="宋体" charset="-122"/>
              </a:endParaRPr>
            </a:p>
          </p:txBody>
        </p:sp>
        <p:sp>
          <p:nvSpPr>
            <p:cNvPr id="126" name="Text Box 27"/>
            <p:cNvSpPr txBox="1">
              <a:spLocks noChangeArrowheads="1"/>
            </p:cNvSpPr>
            <p:nvPr/>
          </p:nvSpPr>
          <p:spPr bwMode="gray">
            <a:xfrm>
              <a:off x="1265" y="2596"/>
              <a:ext cx="399" cy="26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altLang="zh-CN" sz="1200" dirty="0" smtClean="0">
                  <a:ea typeface="宋体" charset="-122"/>
                </a:rPr>
                <a:t>3.</a:t>
              </a:r>
              <a:endParaRPr lang="en-US" altLang="zh-CN" sz="1200" dirty="0">
                <a:ea typeface="宋体" charset="-122"/>
              </a:endParaRPr>
            </a:p>
          </p:txBody>
        </p:sp>
      </p:grpSp>
      <p:grpSp>
        <p:nvGrpSpPr>
          <p:cNvPr id="127" name="Group 34"/>
          <p:cNvGrpSpPr>
            <a:grpSpLocks/>
          </p:cNvGrpSpPr>
          <p:nvPr/>
        </p:nvGrpSpPr>
        <p:grpSpPr bwMode="auto">
          <a:xfrm>
            <a:off x="3214678" y="4429138"/>
            <a:ext cx="2572170" cy="277222"/>
            <a:chOff x="1265" y="2596"/>
            <a:chExt cx="3295" cy="260"/>
          </a:xfrm>
        </p:grpSpPr>
        <p:sp>
          <p:nvSpPr>
            <p:cNvPr id="128" name="Line 25"/>
            <p:cNvSpPr>
              <a:spLocks noChangeShapeType="1"/>
            </p:cNvSpPr>
            <p:nvPr/>
          </p:nvSpPr>
          <p:spPr bwMode="auto">
            <a:xfrm>
              <a:off x="1536" y="2797"/>
              <a:ext cx="3024" cy="0"/>
            </a:xfrm>
            <a:prstGeom prst="line">
              <a:avLst/>
            </a:prstGeom>
            <a:noFill/>
            <a:ln w="25400">
              <a:solidFill>
                <a:schemeClr val="tx2"/>
              </a:solidFill>
              <a:prstDash val="sysDot"/>
              <a:round/>
              <a:headEnd/>
              <a:tailEnd type="oval" w="med" len="med"/>
            </a:ln>
            <a:effectLst/>
          </p:spPr>
          <p:txBody>
            <a:bodyPr wrap="none" anchor="ctr"/>
            <a:lstStyle/>
            <a:p>
              <a:endParaRPr lang="zh-CN" altLang="en-US" sz="1200"/>
            </a:p>
          </p:txBody>
        </p:sp>
        <p:sp>
          <p:nvSpPr>
            <p:cNvPr id="129" name="Text Box 26"/>
            <p:cNvSpPr txBox="1">
              <a:spLocks noChangeArrowheads="1"/>
            </p:cNvSpPr>
            <p:nvPr/>
          </p:nvSpPr>
          <p:spPr bwMode="auto">
            <a:xfrm>
              <a:off x="1434" y="2596"/>
              <a:ext cx="3126" cy="23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eaLnBrk="0" hangingPunct="0"/>
              <a:r>
                <a:rPr lang="en-US" altLang="zh-CN" sz="1000" dirty="0" smtClean="0">
                  <a:ea typeface="宋体" charset="-122"/>
                </a:rPr>
                <a:t>  Cause inference and ranking</a:t>
              </a:r>
              <a:endParaRPr lang="en-US" altLang="zh-CN" sz="1000" dirty="0">
                <a:ea typeface="宋体" charset="-122"/>
              </a:endParaRPr>
            </a:p>
          </p:txBody>
        </p:sp>
        <p:sp>
          <p:nvSpPr>
            <p:cNvPr id="130" name="Text Box 27"/>
            <p:cNvSpPr txBox="1">
              <a:spLocks noChangeArrowheads="1"/>
            </p:cNvSpPr>
            <p:nvPr/>
          </p:nvSpPr>
          <p:spPr bwMode="gray">
            <a:xfrm>
              <a:off x="1265" y="2596"/>
              <a:ext cx="401" cy="26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altLang="zh-CN" sz="1200" dirty="0" smtClean="0">
                  <a:ea typeface="宋体" charset="-122"/>
                </a:rPr>
                <a:t>4.</a:t>
              </a:r>
              <a:endParaRPr lang="en-US" altLang="zh-CN" sz="1200" dirty="0">
                <a:ea typeface="宋体" charset="-122"/>
              </a:endParaRPr>
            </a:p>
          </p:txBody>
        </p:sp>
      </p:grpSp>
      <p:pic>
        <p:nvPicPr>
          <p:cNvPr id="134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286512" y="1214428"/>
            <a:ext cx="2714644" cy="162878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35" name="Picture 5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286512" y="3071816"/>
            <a:ext cx="2643206" cy="169665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36" name="矩形 135"/>
          <p:cNvSpPr/>
          <p:nvPr/>
        </p:nvSpPr>
        <p:spPr>
          <a:xfrm>
            <a:off x="6929454" y="2857502"/>
            <a:ext cx="152798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b="1" dirty="0" smtClean="0"/>
              <a:t>Fine-granularity </a:t>
            </a:r>
            <a:endParaRPr lang="zh-CN" altLang="en-US" sz="1200" b="1" dirty="0"/>
          </a:p>
        </p:txBody>
      </p:sp>
      <p:sp>
        <p:nvSpPr>
          <p:cNvPr id="137" name="矩形 136"/>
          <p:cNvSpPr/>
          <p:nvPr/>
        </p:nvSpPr>
        <p:spPr>
          <a:xfrm>
            <a:off x="6887451" y="4714890"/>
            <a:ext cx="168507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b="1" dirty="0" smtClean="0"/>
              <a:t>Coarse-granularity</a:t>
            </a:r>
            <a:endParaRPr lang="zh-CN" altLang="en-US" sz="1200" b="1" dirty="0"/>
          </a:p>
        </p:txBody>
      </p:sp>
      <p:grpSp>
        <p:nvGrpSpPr>
          <p:cNvPr id="104" name="Group 3"/>
          <p:cNvGrpSpPr>
            <a:grpSpLocks/>
          </p:cNvGrpSpPr>
          <p:nvPr/>
        </p:nvGrpSpPr>
        <p:grpSpPr bwMode="auto">
          <a:xfrm>
            <a:off x="142844" y="500049"/>
            <a:ext cx="8858312" cy="584663"/>
            <a:chOff x="878" y="908"/>
            <a:chExt cx="3984" cy="933"/>
          </a:xfrm>
        </p:grpSpPr>
        <p:sp>
          <p:nvSpPr>
            <p:cNvPr id="105" name="AutoShape 4"/>
            <p:cNvSpPr>
              <a:spLocks noChangeArrowheads="1"/>
            </p:cNvSpPr>
            <p:nvPr/>
          </p:nvSpPr>
          <p:spPr bwMode="gray">
            <a:xfrm>
              <a:off x="878" y="908"/>
              <a:ext cx="3984" cy="912"/>
            </a:xfrm>
            <a:prstGeom prst="roundRect">
              <a:avLst>
                <a:gd name="adj" fmla="val 10889"/>
              </a:avLst>
            </a:prstGeom>
            <a:gradFill rotWithShape="1">
              <a:gsLst>
                <a:gs pos="0">
                  <a:srgbClr val="DDDDDD"/>
                </a:gs>
                <a:gs pos="50000">
                  <a:srgbClr val="DDDDDD">
                    <a:gamma/>
                    <a:tint val="36471"/>
                    <a:invGamma/>
                  </a:srgbClr>
                </a:gs>
                <a:gs pos="100000">
                  <a:srgbClr val="DDDDDD"/>
                </a:gs>
              </a:gsLst>
              <a:lin ang="2700000" scaled="1"/>
            </a:gradFill>
            <a:ln w="38100">
              <a:solidFill>
                <a:srgbClr val="FFFFFF"/>
              </a:solidFill>
              <a:round/>
              <a:headEnd/>
              <a:tailEnd/>
            </a:ln>
            <a:effectLst>
              <a:outerShdw dist="135003" dir="2928844" algn="ctr" rotWithShape="0">
                <a:srgbClr val="000000">
                  <a:alpha val="50000"/>
                </a:srgbClr>
              </a:outerShdw>
            </a:effectLst>
          </p:spPr>
          <p:txBody>
            <a:bodyPr wrap="none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grpSp>
          <p:nvGrpSpPr>
            <p:cNvPr id="106" name="Group 5"/>
            <p:cNvGrpSpPr>
              <a:grpSpLocks/>
            </p:cNvGrpSpPr>
            <p:nvPr/>
          </p:nvGrpSpPr>
          <p:grpSpPr bwMode="auto">
            <a:xfrm>
              <a:off x="910" y="1022"/>
              <a:ext cx="687" cy="745"/>
              <a:chOff x="910" y="1022"/>
              <a:chExt cx="687" cy="745"/>
            </a:xfrm>
          </p:grpSpPr>
          <p:sp>
            <p:nvSpPr>
              <p:cNvPr id="114" name="AutoShape 6"/>
              <p:cNvSpPr>
                <a:spLocks noChangeArrowheads="1"/>
              </p:cNvSpPr>
              <p:nvPr/>
            </p:nvSpPr>
            <p:spPr bwMode="gray">
              <a:xfrm>
                <a:off x="910" y="1022"/>
                <a:ext cx="687" cy="745"/>
              </a:xfrm>
              <a:prstGeom prst="roundRect">
                <a:avLst>
                  <a:gd name="adj" fmla="val 11921"/>
                </a:avLst>
              </a:prstGeom>
              <a:gradFill rotWithShape="1">
                <a:gsLst>
                  <a:gs pos="0">
                    <a:schemeClr val="accent1"/>
                  </a:gs>
                  <a:gs pos="100000">
                    <a:schemeClr val="accent1">
                      <a:gamma/>
                      <a:shade val="69804"/>
                      <a:invGamma/>
                    </a:schemeClr>
                  </a:gs>
                </a:gsLst>
                <a:lin ang="5400000" scaled="1"/>
              </a:gradFill>
              <a:ln w="38100">
                <a:solidFill>
                  <a:schemeClr val="bg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33" name="Freeform 7"/>
              <p:cNvSpPr>
                <a:spLocks/>
              </p:cNvSpPr>
              <p:nvPr/>
            </p:nvSpPr>
            <p:spPr bwMode="gray">
              <a:xfrm>
                <a:off x="942" y="1105"/>
                <a:ext cx="383" cy="373"/>
              </a:xfrm>
              <a:custGeom>
                <a:avLst/>
                <a:gdLst/>
                <a:ahLst/>
                <a:cxnLst>
                  <a:cxn ang="0">
                    <a:pos x="118" y="0"/>
                  </a:cxn>
                  <a:cxn ang="0">
                    <a:pos x="0" y="118"/>
                  </a:cxn>
                  <a:cxn ang="0">
                    <a:pos x="0" y="589"/>
                  </a:cxn>
                  <a:cxn ang="0">
                    <a:pos x="161" y="174"/>
                  </a:cxn>
                  <a:cxn ang="0">
                    <a:pos x="589" y="0"/>
                  </a:cxn>
                  <a:cxn ang="0">
                    <a:pos x="118" y="0"/>
                  </a:cxn>
                </a:cxnLst>
                <a:rect l="0" t="0" r="r" b="b"/>
                <a:pathLst>
                  <a:path w="596" h="598">
                    <a:moveTo>
                      <a:pt x="118" y="0"/>
                    </a:moveTo>
                    <a:cubicBezTo>
                      <a:pt x="53" y="0"/>
                      <a:pt x="0" y="53"/>
                      <a:pt x="0" y="118"/>
                    </a:cubicBezTo>
                    <a:lnTo>
                      <a:pt x="0" y="589"/>
                    </a:lnTo>
                    <a:cubicBezTo>
                      <a:pt x="27" y="598"/>
                      <a:pt x="12" y="309"/>
                      <a:pt x="161" y="174"/>
                    </a:cubicBezTo>
                    <a:cubicBezTo>
                      <a:pt x="310" y="39"/>
                      <a:pt x="596" y="29"/>
                      <a:pt x="589" y="0"/>
                    </a:cubicBezTo>
                    <a:lnTo>
                      <a:pt x="118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chemeClr val="accent1">
                      <a:gamma/>
                      <a:tint val="54510"/>
                      <a:invGamma/>
                    </a:schemeClr>
                  </a:gs>
                  <a:gs pos="50000">
                    <a:schemeClr val="accent1">
                      <a:alpha val="0"/>
                    </a:schemeClr>
                  </a:gs>
                  <a:gs pos="100000">
                    <a:schemeClr val="accent1">
                      <a:gamma/>
                      <a:tint val="54510"/>
                      <a:invGamma/>
                    </a:schemeClr>
                  </a:gs>
                </a:gsLst>
                <a:lin ang="2700000" scaled="1"/>
              </a:gradFill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50" name="Text Box 8"/>
              <p:cNvSpPr txBox="1">
                <a:spLocks noChangeArrowheads="1"/>
              </p:cNvSpPr>
              <p:nvPr/>
            </p:nvSpPr>
            <p:spPr bwMode="gray">
              <a:xfrm>
                <a:off x="974" y="1136"/>
                <a:ext cx="573" cy="589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0" hangingPunct="0">
                  <a:defRPr/>
                </a:pPr>
                <a:r>
                  <a:rPr lang="en-US" altLang="zh-CN" b="1" dirty="0" smtClean="0">
                    <a:solidFill>
                      <a:srgbClr val="FFFFFF"/>
                    </a:solidFill>
                    <a:ea typeface="宋体" pitchFamily="2" charset="-122"/>
                  </a:rPr>
                  <a:t>Project</a:t>
                </a:r>
                <a:r>
                  <a:rPr lang="en-US" altLang="zh-CN" b="1" dirty="0" smtClean="0">
                    <a:solidFill>
                      <a:srgbClr val="FFFFFF"/>
                    </a:solidFill>
                    <a:ea typeface="宋体" pitchFamily="2" charset="-122"/>
                  </a:rPr>
                  <a:t>-3</a:t>
                </a:r>
                <a:endParaRPr lang="en-US" altLang="zh-CN" b="1" dirty="0">
                  <a:solidFill>
                    <a:srgbClr val="FFFFFF"/>
                  </a:solidFill>
                  <a:ea typeface="宋体" pitchFamily="2" charset="-122"/>
                </a:endParaRPr>
              </a:p>
            </p:txBody>
          </p:sp>
        </p:grpSp>
        <p:sp>
          <p:nvSpPr>
            <p:cNvPr id="110" name="Text Box 9"/>
            <p:cNvSpPr txBox="1">
              <a:spLocks noChangeArrowheads="1"/>
            </p:cNvSpPr>
            <p:nvPr/>
          </p:nvSpPr>
          <p:spPr bwMode="gray">
            <a:xfrm>
              <a:off x="1649" y="908"/>
              <a:ext cx="3213" cy="93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eaLnBrk="0" hangingPunct="0"/>
              <a:r>
                <a:rPr lang="en-US" altLang="zh-CN" sz="1600" b="1" i="1" dirty="0" err="1" smtClean="0">
                  <a:latin typeface="Times New Roman" pitchFamily="18" charset="0"/>
                  <a:cs typeface="Times New Roman" pitchFamily="18" charset="0"/>
                </a:rPr>
                <a:t>CauseInfer</a:t>
              </a:r>
              <a:r>
                <a:rPr lang="en-US" altLang="zh-CN" sz="1600" b="1" dirty="0" smtClean="0">
                  <a:latin typeface="Times New Roman" pitchFamily="18" charset="0"/>
                  <a:cs typeface="Times New Roman" pitchFamily="18" charset="0"/>
                </a:rPr>
                <a:t>: Automatic </a:t>
              </a:r>
              <a:r>
                <a:rPr lang="en-US" altLang="zh-CN" sz="1600" b="1" dirty="0" smtClean="0">
                  <a:latin typeface="Times New Roman" pitchFamily="18" charset="0"/>
                  <a:cs typeface="Times New Roman" pitchFamily="18" charset="0"/>
                </a:rPr>
                <a:t>End-to-End Performance Diagnosis with Hierarchical Causality Graph in Large Distributed Systems</a:t>
              </a:r>
              <a:endParaRPr lang="zh-CN" altLang="en-US" sz="1600" b="1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pic>
        <p:nvPicPr>
          <p:cNvPr id="8193" name="Picture 1" descr="F:\INFOCOM\Template\Figure\Framework.jp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143240" y="2643187"/>
            <a:ext cx="2928958" cy="974930"/>
          </a:xfrm>
          <a:prstGeom prst="rect">
            <a:avLst/>
          </a:prstGeom>
          <a:noFill/>
        </p:spPr>
      </p:pic>
      <p:sp>
        <p:nvSpPr>
          <p:cNvPr id="183" name="TextBox 182"/>
          <p:cNvSpPr txBox="1"/>
          <p:nvPr/>
        </p:nvSpPr>
        <p:spPr>
          <a:xfrm>
            <a:off x="3071802" y="3539975"/>
            <a:ext cx="135732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b="1" dirty="0" smtClean="0"/>
              <a:t>Key techniques</a:t>
            </a:r>
            <a:r>
              <a:rPr lang="en-US" altLang="zh-CN" sz="1000" b="1" dirty="0" smtClean="0"/>
              <a:t>:</a:t>
            </a:r>
            <a:endParaRPr lang="zh-CN" altLang="en-US" sz="1000" b="1" dirty="0"/>
          </a:p>
        </p:txBody>
      </p:sp>
      <p:sp>
        <p:nvSpPr>
          <p:cNvPr id="184" name="圆角矩形标注 183"/>
          <p:cNvSpPr/>
          <p:nvPr/>
        </p:nvSpPr>
        <p:spPr>
          <a:xfrm>
            <a:off x="3071802" y="1285866"/>
            <a:ext cx="2500330" cy="428628"/>
          </a:xfrm>
          <a:prstGeom prst="wedgeRoundRectCallout">
            <a:avLst>
              <a:gd name="adj1" fmla="val 39891"/>
              <a:gd name="adj2" fmla="val 104722"/>
              <a:gd name="adj3" fmla="val 16667"/>
            </a:avLst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 smtClean="0"/>
              <a:t>Anomaly--&gt;Cause chain--&gt;Root cause       </a:t>
            </a:r>
            <a:r>
              <a:rPr lang="zh-CN" altLang="en-US" sz="1000" dirty="0" smtClean="0"/>
              <a:t>（</a:t>
            </a:r>
            <a:r>
              <a:rPr lang="en-US" altLang="zh-CN" sz="1000" dirty="0" smtClean="0"/>
              <a:t>Metric, graph, unsupervised</a:t>
            </a:r>
            <a:r>
              <a:rPr lang="zh-CN" altLang="en-US" sz="1000" dirty="0" smtClean="0"/>
              <a:t>）</a:t>
            </a:r>
            <a:endParaRPr lang="zh-CN" altLang="en-US" sz="1000" dirty="0"/>
          </a:p>
        </p:txBody>
      </p:sp>
      <p:sp>
        <p:nvSpPr>
          <p:cNvPr id="185" name="TextBox 184"/>
          <p:cNvSpPr txBox="1"/>
          <p:nvPr/>
        </p:nvSpPr>
        <p:spPr>
          <a:xfrm>
            <a:off x="3214678" y="4357700"/>
            <a:ext cx="2786082" cy="2308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900" dirty="0" smtClean="0"/>
              <a:t>Markov conditional independence &amp; d-separation</a:t>
            </a:r>
            <a:endParaRPr lang="zh-CN" altLang="en-US" sz="900" dirty="0"/>
          </a:p>
        </p:txBody>
      </p:sp>
      <p:pic>
        <p:nvPicPr>
          <p:cNvPr id="186" name="Picture 2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3143240" y="1857370"/>
            <a:ext cx="2928958" cy="227862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87" name="Picture 3" descr="F:\HotCloud\service_dep.png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3143240" y="1842762"/>
            <a:ext cx="2928958" cy="187199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88" name="Picture 1" descr="F:\INFOCOM\reduced_sample.jpg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3071802" y="1714494"/>
            <a:ext cx="3000395" cy="235745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89" name="矩形 188"/>
          <p:cNvSpPr/>
          <p:nvPr/>
        </p:nvSpPr>
        <p:spPr>
          <a:xfrm>
            <a:off x="6215074" y="1214428"/>
            <a:ext cx="2786082" cy="3786214"/>
          </a:xfrm>
          <a:prstGeom prst="rect">
            <a:avLst/>
          </a:prstGeom>
          <a:noFill/>
          <a:ln w="28575"/>
          <a:effectLst>
            <a:glow rad="63500">
              <a:schemeClr val="accent3">
                <a:satMod val="175000"/>
                <a:alpha val="40000"/>
              </a:schemeClr>
            </a:glow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0" name="圆角矩形标注 189"/>
          <p:cNvSpPr/>
          <p:nvPr/>
        </p:nvSpPr>
        <p:spPr>
          <a:xfrm>
            <a:off x="3929058" y="1857370"/>
            <a:ext cx="2928958" cy="428628"/>
          </a:xfrm>
          <a:prstGeom prst="wedgeRoundRectCallout">
            <a:avLst>
              <a:gd name="adj1" fmla="val 39891"/>
              <a:gd name="adj2" fmla="val 104722"/>
              <a:gd name="adj3" fmla="val 16667"/>
            </a:avLst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 smtClean="0"/>
              <a:t>Published on INFOCOM 2014, IEEE Transactions on Computer (Under  review)</a:t>
            </a:r>
            <a:endParaRPr lang="zh-CN" altLang="en-US" sz="1000" dirty="0"/>
          </a:p>
        </p:txBody>
      </p:sp>
      <p:pic>
        <p:nvPicPr>
          <p:cNvPr id="8194" name="Picture 2" descr="F:\INFOCOM\Template\bug_review.jpg"/>
          <p:cNvPicPr>
            <a:picLocks noChangeAspect="1" noChangeArrowheads="1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>
            <a:off x="1428728" y="1214428"/>
            <a:ext cx="7092819" cy="3600000"/>
          </a:xfrm>
          <a:prstGeom prst="rect">
            <a:avLst/>
          </a:prstGeom>
          <a:noFill/>
        </p:spPr>
      </p:pic>
      <p:sp>
        <p:nvSpPr>
          <p:cNvPr id="192" name="内容占位符 19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8195" name="Picture 3" descr="F:\IBM\related.bmp"/>
          <p:cNvPicPr>
            <a:picLocks noChangeAspect="1" noChangeArrowheads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794758" y="1138241"/>
            <a:ext cx="8134960" cy="3576649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4.07407E-6 L -0.00347 0.12099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" y="6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6" dur="500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" grpId="0" animBg="1"/>
      <p:bldP spid="184" grpId="1" animBg="1"/>
      <p:bldP spid="185" grpId="0" animBg="1"/>
      <p:bldP spid="185" grpId="1" animBg="1"/>
      <p:bldP spid="190" grpId="0" animBg="1"/>
      <p:bldP spid="190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Picture 3" descr="F:\BPOE-5\MIC\figure_reduced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flipV="1">
            <a:off x="6215074" y="4175293"/>
            <a:ext cx="857256" cy="559225"/>
          </a:xfrm>
          <a:prstGeom prst="rect">
            <a:avLst/>
          </a:prstGeom>
          <a:noFill/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6636F-854C-49D4-B5BE-D3FFEA344123}" type="slidenum">
              <a:rPr lang="zh-CN" altLang="en-US" smtClean="0"/>
              <a:pPr/>
              <a:t>15</a:t>
            </a:fld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214282" y="1214428"/>
            <a:ext cx="3071834" cy="3786214"/>
          </a:xfrm>
          <a:prstGeom prst="rect">
            <a:avLst/>
          </a:prstGeom>
          <a:noFill/>
          <a:ln w="28575"/>
          <a:effectLst>
            <a:glow rad="63500">
              <a:schemeClr val="accent3">
                <a:satMod val="175000"/>
                <a:alpha val="40000"/>
              </a:schemeClr>
            </a:glow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46257" y="1214428"/>
            <a:ext cx="2682669" cy="192882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1" name="矩形 20"/>
          <p:cNvSpPr/>
          <p:nvPr/>
        </p:nvSpPr>
        <p:spPr>
          <a:xfrm>
            <a:off x="714348" y="2786064"/>
            <a:ext cx="1928826" cy="2857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solidFill>
                  <a:schemeClr val="tx1"/>
                </a:solidFill>
              </a:rPr>
              <a:t>31%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14348" y="3071816"/>
            <a:ext cx="19288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b="1" dirty="0" smtClean="0"/>
              <a:t>Fig 1.Problems (</a:t>
            </a:r>
            <a:r>
              <a:rPr lang="en-US" altLang="zh-CN" sz="1000" b="1" dirty="0" err="1" smtClean="0"/>
              <a:t>Hadoop</a:t>
            </a:r>
            <a:r>
              <a:rPr lang="en-US" altLang="zh-CN" sz="1000" b="1" dirty="0" smtClean="0"/>
              <a:t>)</a:t>
            </a:r>
            <a:endParaRPr lang="zh-CN" altLang="en-US" sz="1000" b="1" dirty="0"/>
          </a:p>
        </p:txBody>
      </p:sp>
      <p:sp>
        <p:nvSpPr>
          <p:cNvPr id="25" name="矩形 24"/>
          <p:cNvSpPr/>
          <p:nvPr/>
        </p:nvSpPr>
        <p:spPr>
          <a:xfrm>
            <a:off x="3357554" y="1214428"/>
            <a:ext cx="2786082" cy="3786214"/>
          </a:xfrm>
          <a:prstGeom prst="rect">
            <a:avLst/>
          </a:prstGeom>
          <a:noFill/>
          <a:ln w="28575"/>
          <a:effectLst>
            <a:glow rad="63500">
              <a:schemeClr val="accent3">
                <a:satMod val="175000"/>
                <a:alpha val="40000"/>
              </a:schemeClr>
            </a:glow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9" name="AutoShape 18"/>
          <p:cNvSpPr>
            <a:spLocks noChangeArrowheads="1"/>
          </p:cNvSpPr>
          <p:nvPr/>
        </p:nvSpPr>
        <p:spPr bwMode="gray">
          <a:xfrm>
            <a:off x="3357554" y="1214428"/>
            <a:ext cx="2786082" cy="28575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headEnd/>
            <a:tailEnd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 anchor="ctr"/>
          <a:lstStyle/>
          <a:p>
            <a:pPr algn="ctr" eaLnBrk="0" hangingPunct="0"/>
            <a:r>
              <a:rPr lang="en-US" altLang="zh-CN" sz="1200" b="1" dirty="0" smtClean="0">
                <a:solidFill>
                  <a:schemeClr val="tx2"/>
                </a:solidFill>
                <a:ea typeface="宋体" charset="-122"/>
              </a:rPr>
              <a:t>Methodology</a:t>
            </a:r>
            <a:endParaRPr lang="en-US" altLang="zh-CN" sz="1200" b="1" dirty="0">
              <a:solidFill>
                <a:schemeClr val="tx2"/>
              </a:solidFill>
              <a:ea typeface="宋体" charset="-122"/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3286116" y="1643056"/>
            <a:ext cx="107157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b="1" dirty="0" smtClean="0"/>
              <a:t>Methodology:</a:t>
            </a:r>
            <a:endParaRPr lang="zh-CN" altLang="en-US" sz="1000" b="1" dirty="0"/>
          </a:p>
        </p:txBody>
      </p:sp>
      <p:sp>
        <p:nvSpPr>
          <p:cNvPr id="141" name="AutoShape 15"/>
          <p:cNvSpPr>
            <a:spLocks noChangeArrowheads="1"/>
          </p:cNvSpPr>
          <p:nvPr/>
        </p:nvSpPr>
        <p:spPr bwMode="gray">
          <a:xfrm>
            <a:off x="4572000" y="1928808"/>
            <a:ext cx="357190" cy="428628"/>
          </a:xfrm>
          <a:prstGeom prst="rightArrow">
            <a:avLst>
              <a:gd name="adj1" fmla="val 67750"/>
              <a:gd name="adj2" fmla="val 66167"/>
            </a:avLst>
          </a:prstGeom>
          <a:solidFill>
            <a:schemeClr val="tx1">
              <a:lumMod val="9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11" name="Group 19"/>
          <p:cNvGrpSpPr>
            <a:grpSpLocks/>
          </p:cNvGrpSpPr>
          <p:nvPr/>
        </p:nvGrpSpPr>
        <p:grpSpPr bwMode="auto">
          <a:xfrm>
            <a:off x="3357554" y="1928808"/>
            <a:ext cx="1071570" cy="500066"/>
            <a:chOff x="720" y="1998"/>
            <a:chExt cx="1440" cy="1365"/>
          </a:xfrm>
        </p:grpSpPr>
        <p:sp>
          <p:nvSpPr>
            <p:cNvPr id="143" name="AutoShape 4"/>
            <p:cNvSpPr>
              <a:spLocks noChangeArrowheads="1"/>
            </p:cNvSpPr>
            <p:nvPr/>
          </p:nvSpPr>
          <p:spPr bwMode="auto">
            <a:xfrm>
              <a:off x="720" y="1998"/>
              <a:ext cx="1440" cy="1365"/>
            </a:xfrm>
            <a:prstGeom prst="roundRect">
              <a:avLst>
                <a:gd name="adj" fmla="val 16667"/>
              </a:avLst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0" hangingPunct="0"/>
              <a:endParaRPr lang="zh-CN" altLang="zh-CN" sz="1200">
                <a:latin typeface="Verdana" pitchFamily="34" charset="0"/>
              </a:endParaRPr>
            </a:p>
          </p:txBody>
        </p:sp>
        <p:sp>
          <p:nvSpPr>
            <p:cNvPr id="144" name="Text Box 5"/>
            <p:cNvSpPr txBox="1">
              <a:spLocks noChangeArrowheads="1"/>
            </p:cNvSpPr>
            <p:nvPr/>
          </p:nvSpPr>
          <p:spPr bwMode="auto">
            <a:xfrm>
              <a:off x="720" y="2193"/>
              <a:ext cx="1440" cy="9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 eaLnBrk="0" hangingPunct="0"/>
              <a:r>
                <a:rPr lang="en-US" altLang="zh-CN" sz="1000" b="1" dirty="0" smtClean="0">
                  <a:ea typeface="宋体" charset="-122"/>
                </a:rPr>
                <a:t>Performance Diagnosis</a:t>
              </a:r>
              <a:endParaRPr lang="en-US" altLang="zh-CN" sz="1000" b="1" dirty="0">
                <a:ea typeface="宋体" charset="-122"/>
              </a:endParaRPr>
            </a:p>
          </p:txBody>
        </p:sp>
      </p:grpSp>
      <p:grpSp>
        <p:nvGrpSpPr>
          <p:cNvPr id="13" name="Group 19"/>
          <p:cNvGrpSpPr>
            <a:grpSpLocks/>
          </p:cNvGrpSpPr>
          <p:nvPr/>
        </p:nvGrpSpPr>
        <p:grpSpPr bwMode="auto">
          <a:xfrm>
            <a:off x="5072066" y="1904996"/>
            <a:ext cx="1071570" cy="523878"/>
            <a:chOff x="720" y="1998"/>
            <a:chExt cx="1440" cy="1365"/>
          </a:xfrm>
        </p:grpSpPr>
        <p:sp>
          <p:nvSpPr>
            <p:cNvPr id="146" name="AutoShape 4"/>
            <p:cNvSpPr>
              <a:spLocks noChangeArrowheads="1"/>
            </p:cNvSpPr>
            <p:nvPr/>
          </p:nvSpPr>
          <p:spPr bwMode="auto">
            <a:xfrm>
              <a:off x="720" y="1998"/>
              <a:ext cx="1440" cy="1365"/>
            </a:xfrm>
            <a:prstGeom prst="roundRect">
              <a:avLst>
                <a:gd name="adj" fmla="val 16667"/>
              </a:avLst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0" hangingPunct="0"/>
              <a:endParaRPr lang="zh-CN" altLang="zh-CN" sz="1200">
                <a:latin typeface="Verdana" pitchFamily="34" charset="0"/>
              </a:endParaRPr>
            </a:p>
          </p:txBody>
        </p:sp>
        <p:sp>
          <p:nvSpPr>
            <p:cNvPr id="147" name="Text Box 5"/>
            <p:cNvSpPr txBox="1">
              <a:spLocks noChangeArrowheads="1"/>
            </p:cNvSpPr>
            <p:nvPr/>
          </p:nvSpPr>
          <p:spPr bwMode="auto">
            <a:xfrm>
              <a:off x="720" y="2260"/>
              <a:ext cx="1440" cy="10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 eaLnBrk="0" hangingPunct="0"/>
              <a:r>
                <a:rPr lang="en-US" altLang="zh-CN" sz="1000" b="1" dirty="0" smtClean="0">
                  <a:ea typeface="宋体" charset="-122"/>
                </a:rPr>
                <a:t>Pattern Recognition</a:t>
              </a:r>
              <a:endParaRPr lang="en-US" altLang="zh-CN" sz="1000" b="1" dirty="0">
                <a:ea typeface="宋体" charset="-122"/>
              </a:endParaRPr>
            </a:p>
          </p:txBody>
        </p:sp>
      </p:grpSp>
      <p:sp>
        <p:nvSpPr>
          <p:cNvPr id="148" name="圆角矩形标注 147"/>
          <p:cNvSpPr/>
          <p:nvPr/>
        </p:nvSpPr>
        <p:spPr>
          <a:xfrm>
            <a:off x="3143240" y="1285866"/>
            <a:ext cx="2714644" cy="428628"/>
          </a:xfrm>
          <a:prstGeom prst="wedgeRoundRectCallout">
            <a:avLst>
              <a:gd name="adj1" fmla="val 39891"/>
              <a:gd name="adj2" fmla="val 104722"/>
              <a:gd name="adj3" fmla="val 16667"/>
            </a:avLst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 smtClean="0"/>
              <a:t>Anomaly--&gt;Signature base--&gt;Root cause       </a:t>
            </a:r>
          </a:p>
          <a:p>
            <a:pPr algn="ctr"/>
            <a:r>
              <a:rPr lang="zh-CN" altLang="en-US" sz="1000" dirty="0" smtClean="0"/>
              <a:t>（</a:t>
            </a:r>
            <a:r>
              <a:rPr lang="en-US" altLang="zh-CN" sz="1000" dirty="0" smtClean="0"/>
              <a:t>Metric, Graph, Supervised</a:t>
            </a:r>
            <a:r>
              <a:rPr lang="zh-CN" altLang="en-US" sz="1000" dirty="0" smtClean="0"/>
              <a:t>）</a:t>
            </a:r>
            <a:endParaRPr lang="zh-CN" altLang="en-US" sz="1000" dirty="0"/>
          </a:p>
        </p:txBody>
      </p:sp>
      <p:sp>
        <p:nvSpPr>
          <p:cNvPr id="149" name="TextBox 148"/>
          <p:cNvSpPr txBox="1"/>
          <p:nvPr/>
        </p:nvSpPr>
        <p:spPr>
          <a:xfrm>
            <a:off x="3357554" y="2539843"/>
            <a:ext cx="107157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b="1" dirty="0" smtClean="0"/>
              <a:t>Design:</a:t>
            </a:r>
            <a:endParaRPr lang="zh-CN" altLang="en-US" sz="1000" b="1" dirty="0"/>
          </a:p>
        </p:txBody>
      </p:sp>
      <p:grpSp>
        <p:nvGrpSpPr>
          <p:cNvPr id="27" name="Group 34"/>
          <p:cNvGrpSpPr>
            <a:grpSpLocks/>
          </p:cNvGrpSpPr>
          <p:nvPr/>
        </p:nvGrpSpPr>
        <p:grpSpPr bwMode="auto">
          <a:xfrm>
            <a:off x="6215074" y="1500180"/>
            <a:ext cx="2572170" cy="277222"/>
            <a:chOff x="1265" y="2596"/>
            <a:chExt cx="3295" cy="260"/>
          </a:xfrm>
        </p:grpSpPr>
        <p:sp>
          <p:nvSpPr>
            <p:cNvPr id="152" name="Line 25"/>
            <p:cNvSpPr>
              <a:spLocks noChangeShapeType="1"/>
            </p:cNvSpPr>
            <p:nvPr/>
          </p:nvSpPr>
          <p:spPr bwMode="auto">
            <a:xfrm>
              <a:off x="1536" y="2797"/>
              <a:ext cx="3024" cy="0"/>
            </a:xfrm>
            <a:prstGeom prst="line">
              <a:avLst/>
            </a:prstGeom>
            <a:noFill/>
            <a:ln w="25400">
              <a:solidFill>
                <a:schemeClr val="tx2"/>
              </a:solidFill>
              <a:prstDash val="sysDot"/>
              <a:round/>
              <a:headEnd/>
              <a:tailEnd type="oval" w="med" len="med"/>
            </a:ln>
            <a:effectLst/>
          </p:spPr>
          <p:txBody>
            <a:bodyPr wrap="none" anchor="ctr"/>
            <a:lstStyle/>
            <a:p>
              <a:endParaRPr lang="zh-CN" altLang="en-US" sz="1200"/>
            </a:p>
          </p:txBody>
        </p:sp>
        <p:sp>
          <p:nvSpPr>
            <p:cNvPr id="153" name="Text Box 26"/>
            <p:cNvSpPr txBox="1">
              <a:spLocks noChangeArrowheads="1"/>
            </p:cNvSpPr>
            <p:nvPr/>
          </p:nvSpPr>
          <p:spPr bwMode="auto">
            <a:xfrm>
              <a:off x="1434" y="2596"/>
              <a:ext cx="3126" cy="23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eaLnBrk="0" hangingPunct="0"/>
              <a:r>
                <a:rPr lang="en-US" altLang="zh-CN" sz="1000" dirty="0" smtClean="0">
                  <a:ea typeface="宋体" charset="-122"/>
                </a:rPr>
                <a:t> CPI as a performance indicator</a:t>
              </a:r>
              <a:endParaRPr lang="en-US" altLang="zh-CN" sz="1000" dirty="0">
                <a:ea typeface="宋体" charset="-122"/>
              </a:endParaRPr>
            </a:p>
          </p:txBody>
        </p:sp>
        <p:sp>
          <p:nvSpPr>
            <p:cNvPr id="154" name="Text Box 27"/>
            <p:cNvSpPr txBox="1">
              <a:spLocks noChangeArrowheads="1"/>
            </p:cNvSpPr>
            <p:nvPr/>
          </p:nvSpPr>
          <p:spPr bwMode="gray">
            <a:xfrm>
              <a:off x="1265" y="2596"/>
              <a:ext cx="360" cy="26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altLang="zh-CN" sz="1000" dirty="0" smtClean="0">
                  <a:ea typeface="宋体" charset="-122"/>
                </a:rPr>
                <a:t>1</a:t>
              </a:r>
              <a:r>
                <a:rPr lang="en-US" altLang="zh-CN" sz="1200" dirty="0" smtClean="0">
                  <a:ea typeface="宋体" charset="-122"/>
                </a:rPr>
                <a:t>.</a:t>
              </a:r>
              <a:endParaRPr lang="en-US" altLang="zh-CN" sz="1200" dirty="0">
                <a:ea typeface="宋体" charset="-122"/>
              </a:endParaRPr>
            </a:p>
          </p:txBody>
        </p:sp>
      </p:grpSp>
      <p:grpSp>
        <p:nvGrpSpPr>
          <p:cNvPr id="28" name="Group 34"/>
          <p:cNvGrpSpPr>
            <a:grpSpLocks/>
          </p:cNvGrpSpPr>
          <p:nvPr/>
        </p:nvGrpSpPr>
        <p:grpSpPr bwMode="auto">
          <a:xfrm>
            <a:off x="6215074" y="1723024"/>
            <a:ext cx="2572170" cy="277222"/>
            <a:chOff x="1265" y="2596"/>
            <a:chExt cx="3295" cy="260"/>
          </a:xfrm>
        </p:grpSpPr>
        <p:sp>
          <p:nvSpPr>
            <p:cNvPr id="156" name="Line 25"/>
            <p:cNvSpPr>
              <a:spLocks noChangeShapeType="1"/>
            </p:cNvSpPr>
            <p:nvPr/>
          </p:nvSpPr>
          <p:spPr bwMode="auto">
            <a:xfrm>
              <a:off x="1536" y="2797"/>
              <a:ext cx="3024" cy="0"/>
            </a:xfrm>
            <a:prstGeom prst="line">
              <a:avLst/>
            </a:prstGeom>
            <a:noFill/>
            <a:ln w="25400">
              <a:solidFill>
                <a:schemeClr val="tx2"/>
              </a:solidFill>
              <a:prstDash val="sysDot"/>
              <a:round/>
              <a:headEnd/>
              <a:tailEnd type="oval" w="med" len="med"/>
            </a:ln>
            <a:effectLst/>
          </p:spPr>
          <p:txBody>
            <a:bodyPr wrap="none" anchor="ctr"/>
            <a:lstStyle/>
            <a:p>
              <a:endParaRPr lang="zh-CN" altLang="en-US" sz="1200"/>
            </a:p>
          </p:txBody>
        </p:sp>
        <p:sp>
          <p:nvSpPr>
            <p:cNvPr id="157" name="Text Box 26"/>
            <p:cNvSpPr txBox="1">
              <a:spLocks noChangeArrowheads="1"/>
            </p:cNvSpPr>
            <p:nvPr/>
          </p:nvSpPr>
          <p:spPr bwMode="auto">
            <a:xfrm>
              <a:off x="1434" y="2596"/>
              <a:ext cx="3126" cy="23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eaLnBrk="0" hangingPunct="0"/>
              <a:r>
                <a:rPr lang="en-US" altLang="zh-CN" sz="1000" dirty="0" smtClean="0">
                  <a:ea typeface="宋体" charset="-122"/>
                </a:rPr>
                <a:t>  Anomaly detection based on ARIMA </a:t>
              </a:r>
              <a:endParaRPr lang="en-US" altLang="zh-CN" sz="1000" dirty="0">
                <a:ea typeface="宋体" charset="-122"/>
              </a:endParaRPr>
            </a:p>
          </p:txBody>
        </p:sp>
        <p:sp>
          <p:nvSpPr>
            <p:cNvPr id="158" name="Text Box 27"/>
            <p:cNvSpPr txBox="1">
              <a:spLocks noChangeArrowheads="1"/>
            </p:cNvSpPr>
            <p:nvPr/>
          </p:nvSpPr>
          <p:spPr bwMode="gray">
            <a:xfrm>
              <a:off x="1265" y="2596"/>
              <a:ext cx="382" cy="26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altLang="zh-CN" sz="1000" dirty="0" smtClean="0">
                  <a:ea typeface="宋体" charset="-122"/>
                </a:rPr>
                <a:t>2</a:t>
              </a:r>
              <a:r>
                <a:rPr lang="en-US" altLang="zh-CN" sz="1200" dirty="0" smtClean="0">
                  <a:ea typeface="宋体" charset="-122"/>
                </a:rPr>
                <a:t>.</a:t>
              </a:r>
              <a:endParaRPr lang="en-US" altLang="zh-CN" sz="1200" dirty="0">
                <a:ea typeface="宋体" charset="-122"/>
              </a:endParaRPr>
            </a:p>
          </p:txBody>
        </p:sp>
      </p:grpSp>
      <p:grpSp>
        <p:nvGrpSpPr>
          <p:cNvPr id="29" name="Group 34"/>
          <p:cNvGrpSpPr>
            <a:grpSpLocks/>
          </p:cNvGrpSpPr>
          <p:nvPr/>
        </p:nvGrpSpPr>
        <p:grpSpPr bwMode="auto">
          <a:xfrm>
            <a:off x="6215074" y="1928808"/>
            <a:ext cx="2572170" cy="277222"/>
            <a:chOff x="1265" y="2596"/>
            <a:chExt cx="3295" cy="260"/>
          </a:xfrm>
        </p:grpSpPr>
        <p:sp>
          <p:nvSpPr>
            <p:cNvPr id="160" name="Line 25"/>
            <p:cNvSpPr>
              <a:spLocks noChangeShapeType="1"/>
            </p:cNvSpPr>
            <p:nvPr/>
          </p:nvSpPr>
          <p:spPr bwMode="auto">
            <a:xfrm>
              <a:off x="1536" y="2797"/>
              <a:ext cx="3024" cy="0"/>
            </a:xfrm>
            <a:prstGeom prst="line">
              <a:avLst/>
            </a:prstGeom>
            <a:noFill/>
            <a:ln w="25400">
              <a:solidFill>
                <a:schemeClr val="tx2"/>
              </a:solidFill>
              <a:prstDash val="sysDot"/>
              <a:round/>
              <a:headEnd/>
              <a:tailEnd type="oval" w="med" len="med"/>
            </a:ln>
            <a:effectLst/>
          </p:spPr>
          <p:txBody>
            <a:bodyPr wrap="none" anchor="ctr"/>
            <a:lstStyle/>
            <a:p>
              <a:endParaRPr lang="zh-CN" altLang="en-US" sz="1200"/>
            </a:p>
          </p:txBody>
        </p:sp>
        <p:sp>
          <p:nvSpPr>
            <p:cNvPr id="161" name="Text Box 26"/>
            <p:cNvSpPr txBox="1">
              <a:spLocks noChangeArrowheads="1"/>
            </p:cNvSpPr>
            <p:nvPr/>
          </p:nvSpPr>
          <p:spPr bwMode="auto">
            <a:xfrm>
              <a:off x="1434" y="2596"/>
              <a:ext cx="3126" cy="23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eaLnBrk="0" hangingPunct="0"/>
              <a:r>
                <a:rPr lang="en-US" altLang="zh-CN" sz="1000" dirty="0" smtClean="0">
                  <a:ea typeface="宋体" charset="-122"/>
                </a:rPr>
                <a:t>  MIC invariants construction</a:t>
              </a:r>
              <a:endParaRPr lang="en-US" altLang="zh-CN" sz="1000" dirty="0">
                <a:ea typeface="宋体" charset="-122"/>
              </a:endParaRPr>
            </a:p>
          </p:txBody>
        </p:sp>
        <p:sp>
          <p:nvSpPr>
            <p:cNvPr id="162" name="Text Box 27"/>
            <p:cNvSpPr txBox="1">
              <a:spLocks noChangeArrowheads="1"/>
            </p:cNvSpPr>
            <p:nvPr/>
          </p:nvSpPr>
          <p:spPr bwMode="gray">
            <a:xfrm>
              <a:off x="1265" y="2596"/>
              <a:ext cx="380" cy="26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altLang="zh-CN" sz="1000" dirty="0" smtClean="0">
                  <a:ea typeface="宋体" charset="-122"/>
                </a:rPr>
                <a:t>3</a:t>
              </a:r>
              <a:r>
                <a:rPr lang="en-US" altLang="zh-CN" sz="1200" dirty="0" smtClean="0">
                  <a:ea typeface="宋体" charset="-122"/>
                </a:rPr>
                <a:t>.</a:t>
              </a:r>
              <a:endParaRPr lang="en-US" altLang="zh-CN" sz="1200" dirty="0">
                <a:ea typeface="宋体" charset="-122"/>
              </a:endParaRPr>
            </a:p>
          </p:txBody>
        </p:sp>
      </p:grpSp>
      <p:grpSp>
        <p:nvGrpSpPr>
          <p:cNvPr id="30" name="Group 34"/>
          <p:cNvGrpSpPr>
            <a:grpSpLocks/>
          </p:cNvGrpSpPr>
          <p:nvPr/>
        </p:nvGrpSpPr>
        <p:grpSpPr bwMode="auto">
          <a:xfrm>
            <a:off x="6215074" y="2151652"/>
            <a:ext cx="2572170" cy="277222"/>
            <a:chOff x="1265" y="2596"/>
            <a:chExt cx="3295" cy="260"/>
          </a:xfrm>
        </p:grpSpPr>
        <p:sp>
          <p:nvSpPr>
            <p:cNvPr id="164" name="Line 25"/>
            <p:cNvSpPr>
              <a:spLocks noChangeShapeType="1"/>
            </p:cNvSpPr>
            <p:nvPr/>
          </p:nvSpPr>
          <p:spPr bwMode="auto">
            <a:xfrm>
              <a:off x="1536" y="2797"/>
              <a:ext cx="3024" cy="0"/>
            </a:xfrm>
            <a:prstGeom prst="line">
              <a:avLst/>
            </a:prstGeom>
            <a:noFill/>
            <a:ln w="25400">
              <a:solidFill>
                <a:schemeClr val="tx2"/>
              </a:solidFill>
              <a:prstDash val="sysDot"/>
              <a:round/>
              <a:headEnd/>
              <a:tailEnd type="oval" w="med" len="med"/>
            </a:ln>
            <a:effectLst/>
          </p:spPr>
          <p:txBody>
            <a:bodyPr wrap="none" anchor="ctr"/>
            <a:lstStyle/>
            <a:p>
              <a:endParaRPr lang="zh-CN" altLang="en-US" sz="1200"/>
            </a:p>
          </p:txBody>
        </p:sp>
        <p:sp>
          <p:nvSpPr>
            <p:cNvPr id="165" name="Text Box 26"/>
            <p:cNvSpPr txBox="1">
              <a:spLocks noChangeArrowheads="1"/>
            </p:cNvSpPr>
            <p:nvPr/>
          </p:nvSpPr>
          <p:spPr bwMode="auto">
            <a:xfrm>
              <a:off x="1434" y="2596"/>
              <a:ext cx="3126" cy="23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eaLnBrk="0" hangingPunct="0"/>
              <a:r>
                <a:rPr lang="en-US" altLang="zh-CN" sz="1000" dirty="0" smtClean="0">
                  <a:ea typeface="宋体" charset="-122"/>
                </a:rPr>
                <a:t>  Signature database construction</a:t>
              </a:r>
              <a:endParaRPr lang="en-US" altLang="zh-CN" sz="1000" dirty="0">
                <a:ea typeface="宋体" charset="-122"/>
              </a:endParaRPr>
            </a:p>
          </p:txBody>
        </p:sp>
        <p:sp>
          <p:nvSpPr>
            <p:cNvPr id="166" name="Text Box 27"/>
            <p:cNvSpPr txBox="1">
              <a:spLocks noChangeArrowheads="1"/>
            </p:cNvSpPr>
            <p:nvPr/>
          </p:nvSpPr>
          <p:spPr bwMode="gray">
            <a:xfrm>
              <a:off x="1265" y="2596"/>
              <a:ext cx="382" cy="26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altLang="zh-CN" sz="1000" dirty="0" smtClean="0">
                  <a:ea typeface="宋体" charset="-122"/>
                </a:rPr>
                <a:t>4</a:t>
              </a:r>
              <a:r>
                <a:rPr lang="en-US" altLang="zh-CN" sz="1200" dirty="0" smtClean="0">
                  <a:ea typeface="宋体" charset="-122"/>
                </a:rPr>
                <a:t>.</a:t>
              </a:r>
              <a:endParaRPr lang="en-US" altLang="zh-CN" sz="1200" dirty="0">
                <a:ea typeface="宋体" charset="-122"/>
              </a:endParaRPr>
            </a:p>
          </p:txBody>
        </p:sp>
      </p:grpSp>
      <p:grpSp>
        <p:nvGrpSpPr>
          <p:cNvPr id="31" name="Group 34"/>
          <p:cNvGrpSpPr>
            <a:grpSpLocks/>
          </p:cNvGrpSpPr>
          <p:nvPr/>
        </p:nvGrpSpPr>
        <p:grpSpPr bwMode="auto">
          <a:xfrm>
            <a:off x="6215074" y="2365966"/>
            <a:ext cx="2715025" cy="277222"/>
            <a:chOff x="1265" y="2596"/>
            <a:chExt cx="3478" cy="260"/>
          </a:xfrm>
        </p:grpSpPr>
        <p:sp>
          <p:nvSpPr>
            <p:cNvPr id="168" name="Line 25"/>
            <p:cNvSpPr>
              <a:spLocks noChangeShapeType="1"/>
            </p:cNvSpPr>
            <p:nvPr/>
          </p:nvSpPr>
          <p:spPr bwMode="auto">
            <a:xfrm>
              <a:off x="1536" y="2797"/>
              <a:ext cx="3024" cy="0"/>
            </a:xfrm>
            <a:prstGeom prst="line">
              <a:avLst/>
            </a:prstGeom>
            <a:noFill/>
            <a:ln w="25400">
              <a:solidFill>
                <a:schemeClr val="tx2"/>
              </a:solidFill>
              <a:prstDash val="sysDot"/>
              <a:round/>
              <a:headEnd/>
              <a:tailEnd type="oval" w="med" len="med"/>
            </a:ln>
            <a:effectLst/>
          </p:spPr>
          <p:txBody>
            <a:bodyPr wrap="none" anchor="ctr"/>
            <a:lstStyle/>
            <a:p>
              <a:endParaRPr lang="zh-CN" altLang="en-US" sz="1200"/>
            </a:p>
          </p:txBody>
        </p:sp>
        <p:sp>
          <p:nvSpPr>
            <p:cNvPr id="169" name="Text Box 26"/>
            <p:cNvSpPr txBox="1">
              <a:spLocks noChangeArrowheads="1"/>
            </p:cNvSpPr>
            <p:nvPr/>
          </p:nvSpPr>
          <p:spPr bwMode="auto">
            <a:xfrm>
              <a:off x="1434" y="2596"/>
              <a:ext cx="3309" cy="23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eaLnBrk="0" hangingPunct="0"/>
              <a:r>
                <a:rPr lang="en-US" altLang="zh-CN" sz="1000" dirty="0" smtClean="0">
                  <a:ea typeface="宋体" charset="-122"/>
                </a:rPr>
                <a:t>  Cause inference based on similarity score</a:t>
              </a:r>
              <a:endParaRPr lang="en-US" altLang="zh-CN" sz="1000" dirty="0">
                <a:ea typeface="宋体" charset="-122"/>
              </a:endParaRPr>
            </a:p>
          </p:txBody>
        </p:sp>
        <p:sp>
          <p:nvSpPr>
            <p:cNvPr id="170" name="Text Box 27"/>
            <p:cNvSpPr txBox="1">
              <a:spLocks noChangeArrowheads="1"/>
            </p:cNvSpPr>
            <p:nvPr/>
          </p:nvSpPr>
          <p:spPr bwMode="gray">
            <a:xfrm>
              <a:off x="1265" y="2596"/>
              <a:ext cx="376" cy="26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altLang="zh-CN" sz="1000" dirty="0" smtClean="0">
                  <a:ea typeface="宋体" charset="-122"/>
                </a:rPr>
                <a:t>5</a:t>
              </a:r>
              <a:r>
                <a:rPr lang="en-US" altLang="zh-CN" sz="1200" dirty="0" smtClean="0">
                  <a:ea typeface="宋体" charset="-122"/>
                </a:rPr>
                <a:t>.</a:t>
              </a:r>
              <a:endParaRPr lang="en-US" altLang="zh-CN" sz="1200" dirty="0">
                <a:ea typeface="宋体" charset="-122"/>
              </a:endParaRPr>
            </a:p>
          </p:txBody>
        </p:sp>
      </p:grpSp>
      <p:sp>
        <p:nvSpPr>
          <p:cNvPr id="171" name="TextBox 170"/>
          <p:cNvSpPr txBox="1"/>
          <p:nvPr/>
        </p:nvSpPr>
        <p:spPr>
          <a:xfrm>
            <a:off x="6215074" y="3500444"/>
            <a:ext cx="107157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b="1" dirty="0" smtClean="0"/>
              <a:t>Results:</a:t>
            </a:r>
            <a:endParaRPr lang="zh-CN" altLang="en-US" sz="1000" b="1" dirty="0"/>
          </a:p>
        </p:txBody>
      </p:sp>
      <p:pic>
        <p:nvPicPr>
          <p:cNvPr id="172" name="Picture 2" descr="F:\BPOE-5\MIC\figure_raw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215074" y="3746665"/>
            <a:ext cx="857256" cy="500066"/>
          </a:xfrm>
          <a:prstGeom prst="rect">
            <a:avLst/>
          </a:prstGeom>
          <a:noFill/>
        </p:spPr>
      </p:pic>
      <p:pic>
        <p:nvPicPr>
          <p:cNvPr id="174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072330" y="3746665"/>
            <a:ext cx="1785950" cy="57150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5" name="Picture 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072330" y="4213694"/>
            <a:ext cx="1785950" cy="57150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76" name="TextBox 175"/>
          <p:cNvSpPr txBox="1"/>
          <p:nvPr/>
        </p:nvSpPr>
        <p:spPr>
          <a:xfrm>
            <a:off x="6286512" y="4643452"/>
            <a:ext cx="785818" cy="214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b="1" dirty="0" smtClean="0"/>
              <a:t>Invariants</a:t>
            </a:r>
            <a:endParaRPr lang="zh-CN" altLang="en-US" sz="800" b="1" dirty="0"/>
          </a:p>
        </p:txBody>
      </p:sp>
      <p:sp>
        <p:nvSpPr>
          <p:cNvPr id="177" name="TextBox 176"/>
          <p:cNvSpPr txBox="1"/>
          <p:nvPr/>
        </p:nvSpPr>
        <p:spPr>
          <a:xfrm>
            <a:off x="7072330" y="4642322"/>
            <a:ext cx="185738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b="1" dirty="0" smtClean="0"/>
              <a:t>Diagnosis result &amp; comparison</a:t>
            </a:r>
            <a:endParaRPr lang="zh-CN" altLang="en-US" sz="800" b="1" dirty="0"/>
          </a:p>
        </p:txBody>
      </p:sp>
      <p:sp>
        <p:nvSpPr>
          <p:cNvPr id="178" name="矩形 177"/>
          <p:cNvSpPr/>
          <p:nvPr/>
        </p:nvSpPr>
        <p:spPr>
          <a:xfrm>
            <a:off x="7143768" y="3643320"/>
            <a:ext cx="1714512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800" b="1" dirty="0" smtClean="0">
                <a:solidFill>
                  <a:srgbClr val="FF0000"/>
                </a:solidFill>
              </a:rPr>
              <a:t> precision 88%,  recall    86%</a:t>
            </a:r>
            <a:endParaRPr lang="zh-CN" altLang="en-US" sz="800" b="1" dirty="0">
              <a:solidFill>
                <a:srgbClr val="FF0000"/>
              </a:solidFill>
            </a:endParaRPr>
          </a:p>
        </p:txBody>
      </p:sp>
      <p:sp>
        <p:nvSpPr>
          <p:cNvPr id="179" name="矩形 178"/>
          <p:cNvSpPr/>
          <p:nvPr/>
        </p:nvSpPr>
        <p:spPr>
          <a:xfrm>
            <a:off x="6858016" y="4142256"/>
            <a:ext cx="2286016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800" b="1" dirty="0" smtClean="0">
                <a:solidFill>
                  <a:srgbClr val="FF0000"/>
                </a:solidFill>
              </a:rPr>
              <a:t>About  9% </a:t>
            </a:r>
            <a:r>
              <a:rPr lang="en-US" altLang="zh-CN" sz="800" b="1" dirty="0" smtClean="0">
                <a:solidFill>
                  <a:srgbClr val="FF0000"/>
                </a:solidFill>
              </a:rPr>
              <a:t>increment  comp with ARX</a:t>
            </a:r>
            <a:endParaRPr lang="zh-CN" altLang="en-US" sz="800" b="1" dirty="0">
              <a:solidFill>
                <a:srgbClr val="FF0000"/>
              </a:solidFill>
            </a:endParaRPr>
          </a:p>
        </p:txBody>
      </p:sp>
      <p:grpSp>
        <p:nvGrpSpPr>
          <p:cNvPr id="101" name="Group 3"/>
          <p:cNvGrpSpPr>
            <a:grpSpLocks/>
          </p:cNvGrpSpPr>
          <p:nvPr/>
        </p:nvGrpSpPr>
        <p:grpSpPr bwMode="auto">
          <a:xfrm>
            <a:off x="142844" y="500049"/>
            <a:ext cx="8858312" cy="584663"/>
            <a:chOff x="878" y="908"/>
            <a:chExt cx="3984" cy="933"/>
          </a:xfrm>
        </p:grpSpPr>
        <p:sp>
          <p:nvSpPr>
            <p:cNvPr id="104" name="AutoShape 4"/>
            <p:cNvSpPr>
              <a:spLocks noChangeArrowheads="1"/>
            </p:cNvSpPr>
            <p:nvPr/>
          </p:nvSpPr>
          <p:spPr bwMode="gray">
            <a:xfrm>
              <a:off x="878" y="908"/>
              <a:ext cx="3984" cy="912"/>
            </a:xfrm>
            <a:prstGeom prst="roundRect">
              <a:avLst>
                <a:gd name="adj" fmla="val 10889"/>
              </a:avLst>
            </a:prstGeom>
            <a:gradFill rotWithShape="1">
              <a:gsLst>
                <a:gs pos="0">
                  <a:srgbClr val="DDDDDD"/>
                </a:gs>
                <a:gs pos="50000">
                  <a:srgbClr val="DDDDDD">
                    <a:gamma/>
                    <a:tint val="36471"/>
                    <a:invGamma/>
                  </a:srgbClr>
                </a:gs>
                <a:gs pos="100000">
                  <a:srgbClr val="DDDDDD"/>
                </a:gs>
              </a:gsLst>
              <a:lin ang="2700000" scaled="1"/>
            </a:gradFill>
            <a:ln w="38100">
              <a:solidFill>
                <a:srgbClr val="FFFFFF"/>
              </a:solidFill>
              <a:round/>
              <a:headEnd/>
              <a:tailEnd/>
            </a:ln>
            <a:effectLst>
              <a:outerShdw dist="135003" dir="2928844" algn="ctr" rotWithShape="0">
                <a:srgbClr val="000000">
                  <a:alpha val="50000"/>
                </a:srgbClr>
              </a:outerShdw>
            </a:effectLst>
          </p:spPr>
          <p:txBody>
            <a:bodyPr wrap="none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grpSp>
          <p:nvGrpSpPr>
            <p:cNvPr id="105" name="Group 5"/>
            <p:cNvGrpSpPr>
              <a:grpSpLocks/>
            </p:cNvGrpSpPr>
            <p:nvPr/>
          </p:nvGrpSpPr>
          <p:grpSpPr bwMode="auto">
            <a:xfrm>
              <a:off x="910" y="1022"/>
              <a:ext cx="687" cy="745"/>
              <a:chOff x="910" y="1022"/>
              <a:chExt cx="687" cy="745"/>
            </a:xfrm>
          </p:grpSpPr>
          <p:sp>
            <p:nvSpPr>
              <p:cNvPr id="107" name="AutoShape 6"/>
              <p:cNvSpPr>
                <a:spLocks noChangeArrowheads="1"/>
              </p:cNvSpPr>
              <p:nvPr/>
            </p:nvSpPr>
            <p:spPr bwMode="gray">
              <a:xfrm>
                <a:off x="910" y="1022"/>
                <a:ext cx="687" cy="745"/>
              </a:xfrm>
              <a:prstGeom prst="roundRect">
                <a:avLst>
                  <a:gd name="adj" fmla="val 11921"/>
                </a:avLst>
              </a:prstGeom>
              <a:gradFill rotWithShape="1">
                <a:gsLst>
                  <a:gs pos="0">
                    <a:schemeClr val="accent1"/>
                  </a:gs>
                  <a:gs pos="100000">
                    <a:schemeClr val="accent1">
                      <a:gamma/>
                      <a:shade val="69804"/>
                      <a:invGamma/>
                    </a:schemeClr>
                  </a:gs>
                </a:gsLst>
                <a:lin ang="5400000" scaled="1"/>
              </a:gradFill>
              <a:ln w="38100">
                <a:solidFill>
                  <a:schemeClr val="bg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10" name="Freeform 7"/>
              <p:cNvSpPr>
                <a:spLocks/>
              </p:cNvSpPr>
              <p:nvPr/>
            </p:nvSpPr>
            <p:spPr bwMode="gray">
              <a:xfrm>
                <a:off x="942" y="1105"/>
                <a:ext cx="383" cy="373"/>
              </a:xfrm>
              <a:custGeom>
                <a:avLst/>
                <a:gdLst/>
                <a:ahLst/>
                <a:cxnLst>
                  <a:cxn ang="0">
                    <a:pos x="118" y="0"/>
                  </a:cxn>
                  <a:cxn ang="0">
                    <a:pos x="0" y="118"/>
                  </a:cxn>
                  <a:cxn ang="0">
                    <a:pos x="0" y="589"/>
                  </a:cxn>
                  <a:cxn ang="0">
                    <a:pos x="161" y="174"/>
                  </a:cxn>
                  <a:cxn ang="0">
                    <a:pos x="589" y="0"/>
                  </a:cxn>
                  <a:cxn ang="0">
                    <a:pos x="118" y="0"/>
                  </a:cxn>
                </a:cxnLst>
                <a:rect l="0" t="0" r="r" b="b"/>
                <a:pathLst>
                  <a:path w="596" h="598">
                    <a:moveTo>
                      <a:pt x="118" y="0"/>
                    </a:moveTo>
                    <a:cubicBezTo>
                      <a:pt x="53" y="0"/>
                      <a:pt x="0" y="53"/>
                      <a:pt x="0" y="118"/>
                    </a:cubicBezTo>
                    <a:lnTo>
                      <a:pt x="0" y="589"/>
                    </a:lnTo>
                    <a:cubicBezTo>
                      <a:pt x="27" y="598"/>
                      <a:pt x="12" y="309"/>
                      <a:pt x="161" y="174"/>
                    </a:cubicBezTo>
                    <a:cubicBezTo>
                      <a:pt x="310" y="39"/>
                      <a:pt x="596" y="29"/>
                      <a:pt x="589" y="0"/>
                    </a:cubicBezTo>
                    <a:lnTo>
                      <a:pt x="118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chemeClr val="accent1">
                      <a:gamma/>
                      <a:tint val="54510"/>
                      <a:invGamma/>
                    </a:schemeClr>
                  </a:gs>
                  <a:gs pos="50000">
                    <a:schemeClr val="accent1">
                      <a:alpha val="0"/>
                    </a:schemeClr>
                  </a:gs>
                  <a:gs pos="100000">
                    <a:schemeClr val="accent1">
                      <a:gamma/>
                      <a:tint val="54510"/>
                      <a:invGamma/>
                    </a:schemeClr>
                  </a:gs>
                </a:gsLst>
                <a:lin ang="2700000" scaled="1"/>
              </a:gradFill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14" name="Text Box 8"/>
              <p:cNvSpPr txBox="1">
                <a:spLocks noChangeArrowheads="1"/>
              </p:cNvSpPr>
              <p:nvPr/>
            </p:nvSpPr>
            <p:spPr bwMode="gray">
              <a:xfrm>
                <a:off x="974" y="1136"/>
                <a:ext cx="575" cy="589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0" hangingPunct="0">
                  <a:defRPr/>
                </a:pPr>
                <a:r>
                  <a:rPr lang="en-US" altLang="zh-CN" b="1" dirty="0" smtClean="0">
                    <a:solidFill>
                      <a:srgbClr val="FFFFFF"/>
                    </a:solidFill>
                    <a:ea typeface="宋体" pitchFamily="2" charset="-122"/>
                  </a:rPr>
                  <a:t>Project</a:t>
                </a:r>
                <a:r>
                  <a:rPr lang="en-US" altLang="zh-CN" b="1" dirty="0" smtClean="0">
                    <a:solidFill>
                      <a:srgbClr val="FFFFFF"/>
                    </a:solidFill>
                    <a:ea typeface="宋体" pitchFamily="2" charset="-122"/>
                  </a:rPr>
                  <a:t>-4</a:t>
                </a:r>
                <a:endParaRPr lang="en-US" altLang="zh-CN" b="1" dirty="0">
                  <a:solidFill>
                    <a:srgbClr val="FFFFFF"/>
                  </a:solidFill>
                  <a:ea typeface="宋体" pitchFamily="2" charset="-122"/>
                </a:endParaRPr>
              </a:p>
            </p:txBody>
          </p:sp>
        </p:grpSp>
        <p:sp>
          <p:nvSpPr>
            <p:cNvPr id="106" name="Text Box 9"/>
            <p:cNvSpPr txBox="1">
              <a:spLocks noChangeArrowheads="1"/>
            </p:cNvSpPr>
            <p:nvPr/>
          </p:nvSpPr>
          <p:spPr bwMode="gray">
            <a:xfrm>
              <a:off x="1649" y="908"/>
              <a:ext cx="3213" cy="93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eaLnBrk="0" hangingPunct="0"/>
              <a:r>
                <a:rPr lang="en-US" altLang="zh-CN" sz="1600" b="1" i="1" dirty="0" err="1" smtClean="0">
                  <a:latin typeface="Times New Roman" pitchFamily="18" charset="0"/>
                  <a:cs typeface="Times New Roman" pitchFamily="18" charset="0"/>
                </a:rPr>
                <a:t>InvarNet</a:t>
              </a:r>
              <a:r>
                <a:rPr lang="en-US" altLang="zh-CN" sz="1600" b="1" i="1" dirty="0" smtClean="0">
                  <a:latin typeface="Times New Roman" pitchFamily="18" charset="0"/>
                  <a:cs typeface="Times New Roman" pitchFamily="18" charset="0"/>
                </a:rPr>
                <a:t>-X</a:t>
              </a:r>
              <a:r>
                <a:rPr lang="en-US" altLang="zh-CN" sz="1600" b="1" dirty="0" smtClean="0"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altLang="zh-CN" sz="1600" b="1" dirty="0" smtClean="0">
                  <a:latin typeface="Times New Roman" pitchFamily="18" charset="0"/>
                  <a:cs typeface="Times New Roman" pitchFamily="18" charset="0"/>
                </a:rPr>
                <a:t>: A Comprehensive Invariant based Approach for Performance Diagnosis in Big Data Platform</a:t>
              </a:r>
              <a:endParaRPr lang="zh-CN" altLang="en-US" sz="1600" b="1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sp>
        <p:nvSpPr>
          <p:cNvPr id="119" name="圆角矩形标注 118"/>
          <p:cNvSpPr/>
          <p:nvPr/>
        </p:nvSpPr>
        <p:spPr>
          <a:xfrm>
            <a:off x="357190" y="1214428"/>
            <a:ext cx="4786314" cy="500066"/>
          </a:xfrm>
          <a:prstGeom prst="wedgeRoundRectCallout">
            <a:avLst>
              <a:gd name="adj1" fmla="val -38119"/>
              <a:gd name="adj2" fmla="val 102817"/>
              <a:gd name="adj3" fmla="val 16667"/>
            </a:avLst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Tan, J., Pan, X., et.al.: </a:t>
            </a:r>
            <a:r>
              <a:rPr lang="en-US" altLang="zh-CN" sz="1200" dirty="0" err="1" smtClean="0">
                <a:latin typeface="Times New Roman" pitchFamily="18" charset="0"/>
                <a:cs typeface="Times New Roman" pitchFamily="18" charset="0"/>
              </a:rPr>
              <a:t>Kahuna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: Problem 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diagnosis for </a:t>
            </a:r>
            <a:r>
              <a:rPr lang="en-US" altLang="zh-CN" sz="1200" dirty="0" err="1" smtClean="0">
                <a:latin typeface="Times New Roman" pitchFamily="18" charset="0"/>
                <a:cs typeface="Times New Roman" pitchFamily="18" charset="0"/>
              </a:rPr>
              <a:t>mapreduce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-based cloud computing environments. ( NOMS, 2010)</a:t>
            </a:r>
            <a:endParaRPr lang="zh-CN" altLang="en-US" sz="12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23" name="Picture 2" descr="F:\BPOE-5\doctor-examining-a-patient-clip-art_433473.jp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71472" y="3286130"/>
            <a:ext cx="2071702" cy="138782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27" name="矩形 126"/>
          <p:cNvSpPr/>
          <p:nvPr/>
        </p:nvSpPr>
        <p:spPr>
          <a:xfrm>
            <a:off x="214282" y="4643452"/>
            <a:ext cx="307183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0" dirty="0" smtClean="0"/>
              <a:t>The </a:t>
            </a:r>
            <a:r>
              <a:rPr lang="en-US" altLang="zh-CN" sz="1000" dirty="0" smtClean="0"/>
              <a:t> performance problems have </a:t>
            </a:r>
            <a:r>
              <a:rPr lang="en-US" altLang="zh-CN" sz="1000" dirty="0" smtClean="0"/>
              <a:t>distinct behaviors </a:t>
            </a:r>
            <a:r>
              <a:rPr lang="en-US" altLang="zh-CN" sz="1000" dirty="0" smtClean="0"/>
              <a:t>from </a:t>
            </a:r>
            <a:r>
              <a:rPr lang="en-US" altLang="zh-CN" sz="1000" dirty="0" smtClean="0"/>
              <a:t>the perspective of some observable symptoms.</a:t>
            </a:r>
            <a:endParaRPr lang="zh-CN" altLang="en-US" sz="1000" dirty="0"/>
          </a:p>
        </p:txBody>
      </p:sp>
      <p:sp>
        <p:nvSpPr>
          <p:cNvPr id="133" name="矩形 132"/>
          <p:cNvSpPr/>
          <p:nvPr/>
        </p:nvSpPr>
        <p:spPr>
          <a:xfrm>
            <a:off x="6215074" y="1214428"/>
            <a:ext cx="2786082" cy="3786214"/>
          </a:xfrm>
          <a:prstGeom prst="rect">
            <a:avLst/>
          </a:prstGeom>
          <a:noFill/>
          <a:ln w="28575"/>
          <a:effectLst>
            <a:glow rad="63500">
              <a:schemeClr val="accent3">
                <a:satMod val="175000"/>
                <a:alpha val="40000"/>
              </a:schemeClr>
            </a:glow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5" name="AutoShape 18"/>
          <p:cNvSpPr>
            <a:spLocks noChangeArrowheads="1"/>
          </p:cNvSpPr>
          <p:nvPr/>
        </p:nvSpPr>
        <p:spPr bwMode="gray">
          <a:xfrm>
            <a:off x="6215074" y="2714626"/>
            <a:ext cx="2786082" cy="28575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headEnd/>
            <a:tailEnd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 anchor="ctr"/>
          <a:lstStyle/>
          <a:p>
            <a:pPr algn="ctr" eaLnBrk="0" hangingPunct="0"/>
            <a:r>
              <a:rPr lang="en-US" altLang="zh-CN" sz="1200" b="1" dirty="0" smtClean="0">
                <a:solidFill>
                  <a:schemeClr val="tx2"/>
                </a:solidFill>
                <a:ea typeface="宋体" charset="-122"/>
              </a:rPr>
              <a:t>Evaluation</a:t>
            </a:r>
            <a:endParaRPr lang="en-US" altLang="zh-CN" sz="1200" b="1" dirty="0">
              <a:solidFill>
                <a:schemeClr val="tx2"/>
              </a:solidFill>
              <a:ea typeface="宋体" charset="-122"/>
            </a:endParaRPr>
          </a:p>
        </p:txBody>
      </p:sp>
      <p:pic>
        <p:nvPicPr>
          <p:cNvPr id="29698" name="Picture 2" descr="F:\BPOE-5\Architechture-1.jp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3357554" y="2786064"/>
            <a:ext cx="2786082" cy="2143140"/>
          </a:xfrm>
          <a:prstGeom prst="rect">
            <a:avLst/>
          </a:prstGeom>
          <a:noFill/>
        </p:spPr>
      </p:pic>
      <p:sp>
        <p:nvSpPr>
          <p:cNvPr id="150" name="TextBox 149"/>
          <p:cNvSpPr txBox="1"/>
          <p:nvPr/>
        </p:nvSpPr>
        <p:spPr>
          <a:xfrm>
            <a:off x="6215074" y="1214428"/>
            <a:ext cx="12858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b="1" dirty="0" smtClean="0"/>
              <a:t>Key techniques</a:t>
            </a:r>
            <a:r>
              <a:rPr lang="en-US" altLang="zh-CN" sz="1000" b="1" dirty="0" smtClean="0"/>
              <a:t>:</a:t>
            </a:r>
            <a:endParaRPr lang="zh-CN" altLang="en-US" sz="1000" b="1" dirty="0"/>
          </a:p>
        </p:txBody>
      </p:sp>
      <p:sp>
        <p:nvSpPr>
          <p:cNvPr id="151" name="TextBox 150"/>
          <p:cNvSpPr txBox="1"/>
          <p:nvPr/>
        </p:nvSpPr>
        <p:spPr>
          <a:xfrm>
            <a:off x="6215074" y="3000378"/>
            <a:ext cx="107157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b="1" dirty="0" smtClean="0"/>
              <a:t>Platform</a:t>
            </a:r>
            <a:r>
              <a:rPr lang="en-US" altLang="zh-CN" sz="1000" b="1" dirty="0" smtClean="0"/>
              <a:t>:</a:t>
            </a:r>
            <a:endParaRPr lang="zh-CN" altLang="en-US" sz="1000" b="1" dirty="0"/>
          </a:p>
        </p:txBody>
      </p:sp>
      <p:sp>
        <p:nvSpPr>
          <p:cNvPr id="155" name="TextBox 154"/>
          <p:cNvSpPr txBox="1"/>
          <p:nvPr/>
        </p:nvSpPr>
        <p:spPr>
          <a:xfrm>
            <a:off x="6286512" y="3214692"/>
            <a:ext cx="27860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/>
              <a:t>5 machines, </a:t>
            </a:r>
            <a:r>
              <a:rPr lang="en-US" altLang="zh-CN" sz="1200" dirty="0" err="1" smtClean="0"/>
              <a:t>H</a:t>
            </a:r>
            <a:r>
              <a:rPr lang="en-US" altLang="zh-CN" sz="1200" dirty="0" err="1" smtClean="0"/>
              <a:t>adoop</a:t>
            </a:r>
            <a:r>
              <a:rPr lang="en-US" altLang="zh-CN" sz="1200" dirty="0" smtClean="0"/>
              <a:t>, </a:t>
            </a:r>
            <a:r>
              <a:rPr lang="en-US" altLang="zh-CN" sz="1200" dirty="0" err="1" smtClean="0"/>
              <a:t>BigDataBench</a:t>
            </a:r>
            <a:endParaRPr lang="zh-CN" altLang="en-US" sz="1200" dirty="0"/>
          </a:p>
        </p:txBody>
      </p:sp>
      <p:sp>
        <p:nvSpPr>
          <p:cNvPr id="182" name="圆角矩形标注 181"/>
          <p:cNvSpPr/>
          <p:nvPr/>
        </p:nvSpPr>
        <p:spPr>
          <a:xfrm>
            <a:off x="4000496" y="3357568"/>
            <a:ext cx="2928958" cy="428628"/>
          </a:xfrm>
          <a:prstGeom prst="wedgeRoundRectCallout">
            <a:avLst>
              <a:gd name="adj1" fmla="val 39891"/>
              <a:gd name="adj2" fmla="val 104722"/>
              <a:gd name="adj3" fmla="val 16667"/>
            </a:avLst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 smtClean="0"/>
              <a:t>Published on IEEE Big Data 2013,  Lecture notes on Computer and IEEE TETC</a:t>
            </a:r>
            <a:endParaRPr lang="zh-CN" altLang="en-US" sz="1000" dirty="0"/>
          </a:p>
        </p:txBody>
      </p:sp>
      <p:sp>
        <p:nvSpPr>
          <p:cNvPr id="163" name="圆角矩形标注 162"/>
          <p:cNvSpPr/>
          <p:nvPr/>
        </p:nvSpPr>
        <p:spPr>
          <a:xfrm>
            <a:off x="214282" y="3286130"/>
            <a:ext cx="5429288" cy="500066"/>
          </a:xfrm>
          <a:prstGeom prst="wedgeRoundRectCallout">
            <a:avLst>
              <a:gd name="adj1" fmla="val -6700"/>
              <a:gd name="adj2" fmla="val -102896"/>
              <a:gd name="adj3" fmla="val 16667"/>
            </a:avLst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/>
              <a:t>These problems take up 50%-90% in the known performance problems</a:t>
            </a:r>
            <a:endParaRPr lang="zh-CN" altLang="en-US" sz="12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8" grpId="0" animBg="1"/>
      <p:bldP spid="148" grpId="1" animBg="1"/>
      <p:bldP spid="119" grpId="0" animBg="1"/>
      <p:bldP spid="119" grpId="1" animBg="1"/>
      <p:bldP spid="182" grpId="0" animBg="1"/>
      <p:bldP spid="182" grpId="1" animBg="1"/>
      <p:bldP spid="163" grpId="0" animBg="1"/>
      <p:bldP spid="163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6636F-854C-49D4-B5BE-D3FFEA344123}" type="slidenum">
              <a:rPr lang="zh-CN" altLang="en-US" smtClean="0"/>
              <a:pPr/>
              <a:t>16</a:t>
            </a:fld>
            <a:endParaRPr lang="zh-CN" altLang="en-US"/>
          </a:p>
        </p:txBody>
      </p:sp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457200" y="428610"/>
            <a:ext cx="8229600" cy="8001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CN" sz="20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Content-3: </a:t>
            </a:r>
            <a:r>
              <a:rPr lang="en-US" altLang="zh-CN" sz="20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Strategies </a:t>
            </a:r>
            <a:r>
              <a:rPr lang="en-US" altLang="zh-CN" sz="20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of </a:t>
            </a:r>
            <a:r>
              <a:rPr lang="en-US" altLang="zh-CN" sz="20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proactive </a:t>
            </a:r>
            <a:r>
              <a:rPr lang="en-US" altLang="zh-CN" sz="20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software </a:t>
            </a:r>
            <a:r>
              <a:rPr lang="en-US" altLang="zh-CN" sz="20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performance </a:t>
            </a:r>
            <a:r>
              <a:rPr lang="en-US" altLang="zh-CN" sz="20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recovery</a:t>
            </a:r>
            <a:br>
              <a:rPr lang="en-US" altLang="zh-CN" sz="20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</a:br>
            <a:endParaRPr lang="zh-CN" altLang="en-US" sz="2000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12" name="Group 3"/>
          <p:cNvGrpSpPr>
            <a:grpSpLocks/>
          </p:cNvGrpSpPr>
          <p:nvPr/>
        </p:nvGrpSpPr>
        <p:grpSpPr bwMode="auto">
          <a:xfrm>
            <a:off x="286467" y="1000114"/>
            <a:ext cx="8286750" cy="928544"/>
            <a:chOff x="878" y="908"/>
            <a:chExt cx="3984" cy="912"/>
          </a:xfrm>
        </p:grpSpPr>
        <p:sp>
          <p:nvSpPr>
            <p:cNvPr id="13" name="AutoShape 4"/>
            <p:cNvSpPr>
              <a:spLocks noChangeArrowheads="1"/>
            </p:cNvSpPr>
            <p:nvPr/>
          </p:nvSpPr>
          <p:spPr bwMode="gray">
            <a:xfrm>
              <a:off x="878" y="908"/>
              <a:ext cx="3984" cy="912"/>
            </a:xfrm>
            <a:prstGeom prst="roundRect">
              <a:avLst>
                <a:gd name="adj" fmla="val 10889"/>
              </a:avLst>
            </a:prstGeom>
            <a:gradFill rotWithShape="1">
              <a:gsLst>
                <a:gs pos="0">
                  <a:srgbClr val="DDDDDD"/>
                </a:gs>
                <a:gs pos="50000">
                  <a:srgbClr val="DDDDDD">
                    <a:gamma/>
                    <a:tint val="36471"/>
                    <a:invGamma/>
                  </a:srgbClr>
                </a:gs>
                <a:gs pos="100000">
                  <a:srgbClr val="DDDDDD"/>
                </a:gs>
              </a:gsLst>
              <a:lin ang="2700000" scaled="1"/>
            </a:gradFill>
            <a:ln w="38100">
              <a:solidFill>
                <a:srgbClr val="FFFFFF"/>
              </a:solidFill>
              <a:round/>
              <a:headEnd/>
              <a:tailEnd/>
            </a:ln>
            <a:effectLst>
              <a:outerShdw dist="135003" dir="2928844" algn="ctr" rotWithShape="0">
                <a:srgbClr val="000000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14" name="Group 5"/>
            <p:cNvGrpSpPr>
              <a:grpSpLocks/>
            </p:cNvGrpSpPr>
            <p:nvPr/>
          </p:nvGrpSpPr>
          <p:grpSpPr bwMode="auto">
            <a:xfrm>
              <a:off x="938" y="958"/>
              <a:ext cx="832" cy="745"/>
              <a:chOff x="938" y="958"/>
              <a:chExt cx="832" cy="745"/>
            </a:xfrm>
          </p:grpSpPr>
          <p:sp>
            <p:nvSpPr>
              <p:cNvPr id="16" name="AutoShape 6"/>
              <p:cNvSpPr>
                <a:spLocks noChangeArrowheads="1"/>
              </p:cNvSpPr>
              <p:nvPr/>
            </p:nvSpPr>
            <p:spPr bwMode="gray">
              <a:xfrm>
                <a:off x="981" y="958"/>
                <a:ext cx="768" cy="745"/>
              </a:xfrm>
              <a:prstGeom prst="roundRect">
                <a:avLst>
                  <a:gd name="adj" fmla="val 11921"/>
                </a:avLst>
              </a:prstGeom>
              <a:gradFill rotWithShape="1">
                <a:gsLst>
                  <a:gs pos="0">
                    <a:schemeClr val="accent1"/>
                  </a:gs>
                  <a:gs pos="100000">
                    <a:schemeClr val="accent1">
                      <a:gamma/>
                      <a:shade val="69804"/>
                      <a:invGamma/>
                    </a:schemeClr>
                  </a:gs>
                </a:gsLst>
                <a:lin ang="5400000" scaled="1"/>
              </a:gradFill>
              <a:ln w="38100">
                <a:solidFill>
                  <a:schemeClr val="bg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7" name="Freeform 7"/>
              <p:cNvSpPr>
                <a:spLocks/>
              </p:cNvSpPr>
              <p:nvPr/>
            </p:nvSpPr>
            <p:spPr bwMode="gray">
              <a:xfrm>
                <a:off x="1010" y="1008"/>
                <a:ext cx="383" cy="373"/>
              </a:xfrm>
              <a:custGeom>
                <a:avLst/>
                <a:gdLst/>
                <a:ahLst/>
                <a:cxnLst>
                  <a:cxn ang="0">
                    <a:pos x="118" y="0"/>
                  </a:cxn>
                  <a:cxn ang="0">
                    <a:pos x="0" y="118"/>
                  </a:cxn>
                  <a:cxn ang="0">
                    <a:pos x="0" y="589"/>
                  </a:cxn>
                  <a:cxn ang="0">
                    <a:pos x="161" y="174"/>
                  </a:cxn>
                  <a:cxn ang="0">
                    <a:pos x="589" y="0"/>
                  </a:cxn>
                  <a:cxn ang="0">
                    <a:pos x="118" y="0"/>
                  </a:cxn>
                </a:cxnLst>
                <a:rect l="0" t="0" r="r" b="b"/>
                <a:pathLst>
                  <a:path w="596" h="598">
                    <a:moveTo>
                      <a:pt x="118" y="0"/>
                    </a:moveTo>
                    <a:cubicBezTo>
                      <a:pt x="53" y="0"/>
                      <a:pt x="0" y="53"/>
                      <a:pt x="0" y="118"/>
                    </a:cubicBezTo>
                    <a:lnTo>
                      <a:pt x="0" y="589"/>
                    </a:lnTo>
                    <a:cubicBezTo>
                      <a:pt x="27" y="598"/>
                      <a:pt x="12" y="309"/>
                      <a:pt x="161" y="174"/>
                    </a:cubicBezTo>
                    <a:cubicBezTo>
                      <a:pt x="310" y="39"/>
                      <a:pt x="596" y="29"/>
                      <a:pt x="589" y="0"/>
                    </a:cubicBezTo>
                    <a:lnTo>
                      <a:pt x="118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chemeClr val="accent1">
                      <a:gamma/>
                      <a:tint val="54510"/>
                      <a:invGamma/>
                    </a:schemeClr>
                  </a:gs>
                  <a:gs pos="50000">
                    <a:schemeClr val="accent1">
                      <a:alpha val="0"/>
                    </a:schemeClr>
                  </a:gs>
                  <a:gs pos="100000">
                    <a:schemeClr val="accent1">
                      <a:gamma/>
                      <a:tint val="54510"/>
                      <a:invGamma/>
                    </a:schemeClr>
                  </a:gs>
                </a:gsLst>
                <a:lin ang="2700000" scaled="1"/>
              </a:gradFill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" name="Text Box 8"/>
              <p:cNvSpPr txBox="1">
                <a:spLocks noChangeArrowheads="1"/>
              </p:cNvSpPr>
              <p:nvPr/>
            </p:nvSpPr>
            <p:spPr bwMode="gray">
              <a:xfrm>
                <a:off x="938" y="1185"/>
                <a:ext cx="832" cy="363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ctr" eaLnBrk="0" hangingPunct="0">
                  <a:defRPr/>
                </a:pPr>
                <a:r>
                  <a:rPr lang="en-US" altLang="zh-CN" b="1" dirty="0" smtClean="0">
                    <a:solidFill>
                      <a:srgbClr val="FFFFFF"/>
                    </a:solidFill>
                    <a:ea typeface="宋体" pitchFamily="2" charset="-122"/>
                  </a:rPr>
                  <a:t>Achievement</a:t>
                </a:r>
                <a:endParaRPr lang="en-US" altLang="zh-CN" b="1" dirty="0">
                  <a:solidFill>
                    <a:srgbClr val="FFFFFF"/>
                  </a:solidFill>
                  <a:ea typeface="宋体" pitchFamily="2" charset="-122"/>
                </a:endParaRPr>
              </a:p>
            </p:txBody>
          </p:sp>
        </p:grpSp>
        <p:sp>
          <p:nvSpPr>
            <p:cNvPr id="15" name="Text Box 9"/>
            <p:cNvSpPr txBox="1">
              <a:spLocks noChangeArrowheads="1"/>
            </p:cNvSpPr>
            <p:nvPr/>
          </p:nvSpPr>
          <p:spPr bwMode="gray">
            <a:xfrm>
              <a:off x="1796" y="978"/>
              <a:ext cx="3031" cy="816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altLang="zh-CN" sz="1600" b="1" dirty="0" smtClean="0"/>
                <a:t>Propose a  multiplexing of backup virtual resources based on single-step heuristic policy which increase backup ratio from 1:1 to 1:M (M &gt;&gt; 1).  </a:t>
              </a:r>
              <a:endParaRPr lang="zh-CN" altLang="en-US" sz="1600" b="1" dirty="0"/>
            </a:p>
          </p:txBody>
        </p:sp>
      </p:grpSp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2" cstate="print">
            <a:grayscl/>
          </a:blip>
          <a:srcRect/>
          <a:stretch>
            <a:fillRect/>
          </a:stretch>
        </p:blipFill>
        <p:spPr bwMode="auto">
          <a:xfrm>
            <a:off x="4286248" y="2142972"/>
            <a:ext cx="4357718" cy="239203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0" name="TextBox 19"/>
          <p:cNvSpPr txBox="1"/>
          <p:nvPr/>
        </p:nvSpPr>
        <p:spPr>
          <a:xfrm>
            <a:off x="4500562" y="4631160"/>
            <a:ext cx="4286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/>
              <a:t>The scarcity of single node failure </a:t>
            </a:r>
            <a:endParaRPr lang="zh-CN" altLang="en-US" b="1" dirty="0"/>
          </a:p>
        </p:txBody>
      </p:sp>
      <p:sp>
        <p:nvSpPr>
          <p:cNvPr id="21" name="矩形 20"/>
          <p:cNvSpPr/>
          <p:nvPr/>
        </p:nvSpPr>
        <p:spPr>
          <a:xfrm>
            <a:off x="285720" y="2500162"/>
            <a:ext cx="1500198" cy="1714512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357158" y="2571600"/>
            <a:ext cx="571504" cy="714380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 smtClean="0">
                <a:solidFill>
                  <a:schemeClr val="tx1"/>
                </a:solidFill>
              </a:rPr>
              <a:t>VM</a:t>
            </a:r>
            <a:endParaRPr lang="zh-CN" altLang="en-US" sz="2000" b="1" dirty="0">
              <a:solidFill>
                <a:schemeClr val="tx1"/>
              </a:solidFill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1071538" y="2571600"/>
            <a:ext cx="571504" cy="714380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 smtClean="0">
                <a:solidFill>
                  <a:schemeClr val="tx1"/>
                </a:solidFill>
              </a:rPr>
              <a:t>VM</a:t>
            </a:r>
            <a:endParaRPr lang="zh-CN" altLang="en-US" sz="2000" b="1" dirty="0">
              <a:solidFill>
                <a:schemeClr val="tx1"/>
              </a:solidFill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357158" y="3428856"/>
            <a:ext cx="571504" cy="714380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 smtClean="0">
                <a:solidFill>
                  <a:schemeClr val="tx1"/>
                </a:solidFill>
              </a:rPr>
              <a:t>VM</a:t>
            </a:r>
            <a:endParaRPr lang="zh-CN" altLang="en-US" sz="2000" b="1" dirty="0">
              <a:solidFill>
                <a:schemeClr val="tx1"/>
              </a:solidFill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1071538" y="3428856"/>
            <a:ext cx="571504" cy="714380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 smtClean="0">
                <a:solidFill>
                  <a:schemeClr val="tx1"/>
                </a:solidFill>
              </a:rPr>
              <a:t>VM</a:t>
            </a:r>
            <a:endParaRPr lang="zh-CN" altLang="en-US" sz="2000" b="1" dirty="0">
              <a:solidFill>
                <a:schemeClr val="tx1"/>
              </a:solidFill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2500298" y="2500162"/>
            <a:ext cx="1500198" cy="1714512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/>
          <p:cNvSpPr/>
          <p:nvPr/>
        </p:nvSpPr>
        <p:spPr>
          <a:xfrm>
            <a:off x="2571736" y="2571600"/>
            <a:ext cx="571504" cy="714380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 smtClean="0">
                <a:solidFill>
                  <a:schemeClr val="tx1"/>
                </a:solidFill>
              </a:rPr>
              <a:t>VM</a:t>
            </a:r>
            <a:endParaRPr lang="zh-CN" altLang="en-US" sz="2000" b="1" dirty="0">
              <a:solidFill>
                <a:schemeClr val="tx1"/>
              </a:solidFill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3286116" y="2571600"/>
            <a:ext cx="571504" cy="714380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 smtClean="0">
                <a:solidFill>
                  <a:schemeClr val="tx1"/>
                </a:solidFill>
              </a:rPr>
              <a:t>VM</a:t>
            </a:r>
            <a:endParaRPr lang="zh-CN" altLang="en-US" sz="2000" b="1" dirty="0">
              <a:solidFill>
                <a:schemeClr val="tx1"/>
              </a:solidFill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2571736" y="3428856"/>
            <a:ext cx="571504" cy="714380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 smtClean="0">
                <a:solidFill>
                  <a:schemeClr val="tx1"/>
                </a:solidFill>
              </a:rPr>
              <a:t>VM</a:t>
            </a:r>
            <a:endParaRPr lang="zh-CN" altLang="en-US" sz="2000" b="1" dirty="0">
              <a:solidFill>
                <a:schemeClr val="tx1"/>
              </a:solidFill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3286116" y="3428856"/>
            <a:ext cx="571504" cy="714380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 smtClean="0">
                <a:solidFill>
                  <a:schemeClr val="tx1"/>
                </a:solidFill>
              </a:rPr>
              <a:t>VM</a:t>
            </a:r>
            <a:endParaRPr lang="zh-CN" altLang="en-US" sz="2000" b="1" dirty="0">
              <a:solidFill>
                <a:schemeClr val="tx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285984" y="4643302"/>
            <a:ext cx="2071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/>
              <a:t>Backup system</a:t>
            </a:r>
            <a:endParaRPr lang="zh-CN" altLang="en-US" b="1" dirty="0"/>
          </a:p>
        </p:txBody>
      </p:sp>
      <p:sp>
        <p:nvSpPr>
          <p:cNvPr id="32" name="任意多边形 31"/>
          <p:cNvSpPr/>
          <p:nvPr/>
        </p:nvSpPr>
        <p:spPr>
          <a:xfrm>
            <a:off x="632733" y="2083783"/>
            <a:ext cx="2253343" cy="457200"/>
          </a:xfrm>
          <a:custGeom>
            <a:avLst/>
            <a:gdLst>
              <a:gd name="connsiteX0" fmla="*/ 0 w 2253343"/>
              <a:gd name="connsiteY0" fmla="*/ 457200 h 457200"/>
              <a:gd name="connsiteX1" fmla="*/ 1458686 w 2253343"/>
              <a:gd name="connsiteY1" fmla="*/ 0 h 457200"/>
              <a:gd name="connsiteX2" fmla="*/ 2253343 w 2253343"/>
              <a:gd name="connsiteY2" fmla="*/ 45720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53343" h="457200">
                <a:moveTo>
                  <a:pt x="0" y="457200"/>
                </a:moveTo>
                <a:cubicBezTo>
                  <a:pt x="541564" y="228600"/>
                  <a:pt x="1083129" y="0"/>
                  <a:pt x="1458686" y="0"/>
                </a:cubicBezTo>
                <a:cubicBezTo>
                  <a:pt x="1834243" y="0"/>
                  <a:pt x="2043793" y="228600"/>
                  <a:pt x="2253343" y="457200"/>
                </a:cubicBezTo>
              </a:path>
            </a:pathLst>
          </a:cu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任意多边形 32"/>
          <p:cNvSpPr/>
          <p:nvPr/>
        </p:nvSpPr>
        <p:spPr>
          <a:xfrm>
            <a:off x="1372962" y="2094669"/>
            <a:ext cx="2198914" cy="468086"/>
          </a:xfrm>
          <a:custGeom>
            <a:avLst/>
            <a:gdLst>
              <a:gd name="connsiteX0" fmla="*/ 0 w 2198914"/>
              <a:gd name="connsiteY0" fmla="*/ 468086 h 468086"/>
              <a:gd name="connsiteX1" fmla="*/ 1513114 w 2198914"/>
              <a:gd name="connsiteY1" fmla="*/ 10886 h 468086"/>
              <a:gd name="connsiteX2" fmla="*/ 2198914 w 2198914"/>
              <a:gd name="connsiteY2" fmla="*/ 402772 h 468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98914" h="468086">
                <a:moveTo>
                  <a:pt x="0" y="468086"/>
                </a:moveTo>
                <a:cubicBezTo>
                  <a:pt x="573314" y="244929"/>
                  <a:pt x="1146628" y="21772"/>
                  <a:pt x="1513114" y="10886"/>
                </a:cubicBezTo>
                <a:cubicBezTo>
                  <a:pt x="1879600" y="0"/>
                  <a:pt x="2039257" y="201386"/>
                  <a:pt x="2198914" y="402772"/>
                </a:cubicBezTo>
              </a:path>
            </a:pathLst>
          </a:cu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任意多边形 33"/>
          <p:cNvSpPr/>
          <p:nvPr/>
        </p:nvSpPr>
        <p:spPr>
          <a:xfrm>
            <a:off x="610962" y="4130298"/>
            <a:ext cx="2307771" cy="493485"/>
          </a:xfrm>
          <a:custGeom>
            <a:avLst/>
            <a:gdLst>
              <a:gd name="connsiteX0" fmla="*/ 0 w 2307771"/>
              <a:gd name="connsiteY0" fmla="*/ 0 h 493485"/>
              <a:gd name="connsiteX1" fmla="*/ 1513114 w 2307771"/>
              <a:gd name="connsiteY1" fmla="*/ 489857 h 493485"/>
              <a:gd name="connsiteX2" fmla="*/ 2307771 w 2307771"/>
              <a:gd name="connsiteY2" fmla="*/ 21771 h 493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07771" h="493485">
                <a:moveTo>
                  <a:pt x="0" y="0"/>
                </a:moveTo>
                <a:cubicBezTo>
                  <a:pt x="564243" y="243114"/>
                  <a:pt x="1128486" y="486229"/>
                  <a:pt x="1513114" y="489857"/>
                </a:cubicBezTo>
                <a:cubicBezTo>
                  <a:pt x="1897742" y="493485"/>
                  <a:pt x="2102756" y="257628"/>
                  <a:pt x="2307771" y="21771"/>
                </a:cubicBezTo>
              </a:path>
            </a:pathLst>
          </a:cu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任意多边形 34"/>
          <p:cNvSpPr/>
          <p:nvPr/>
        </p:nvSpPr>
        <p:spPr>
          <a:xfrm>
            <a:off x="1383847" y="4195612"/>
            <a:ext cx="2209800" cy="484414"/>
          </a:xfrm>
          <a:custGeom>
            <a:avLst/>
            <a:gdLst>
              <a:gd name="connsiteX0" fmla="*/ 0 w 2209800"/>
              <a:gd name="connsiteY0" fmla="*/ 32657 h 484414"/>
              <a:gd name="connsiteX1" fmla="*/ 1632858 w 2209800"/>
              <a:gd name="connsiteY1" fmla="*/ 478971 h 484414"/>
              <a:gd name="connsiteX2" fmla="*/ 2209800 w 2209800"/>
              <a:gd name="connsiteY2" fmla="*/ 0 h 4844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09800" h="484414">
                <a:moveTo>
                  <a:pt x="0" y="32657"/>
                </a:moveTo>
                <a:cubicBezTo>
                  <a:pt x="632279" y="258535"/>
                  <a:pt x="1264558" y="484414"/>
                  <a:pt x="1632858" y="478971"/>
                </a:cubicBezTo>
                <a:cubicBezTo>
                  <a:pt x="2001158" y="473528"/>
                  <a:pt x="2105479" y="236764"/>
                  <a:pt x="2209800" y="0"/>
                </a:cubicBezTo>
              </a:path>
            </a:pathLst>
          </a:cu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TextBox 35"/>
          <p:cNvSpPr txBox="1"/>
          <p:nvPr/>
        </p:nvSpPr>
        <p:spPr>
          <a:xfrm>
            <a:off x="-32" y="4631310"/>
            <a:ext cx="2571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/>
              <a:t>Production system</a:t>
            </a:r>
            <a:endParaRPr lang="zh-CN" alt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6636F-854C-49D4-B5BE-D3FFEA344123}" type="slidenum">
              <a:rPr lang="zh-CN" altLang="en-US" smtClean="0"/>
              <a:pPr/>
              <a:t>17</a:t>
            </a:fld>
            <a:endParaRPr lang="zh-CN" altLang="en-US"/>
          </a:p>
        </p:txBody>
      </p:sp>
      <p:pic>
        <p:nvPicPr>
          <p:cNvPr id="7" name="Picture 1" descr="backup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2976" y="1136867"/>
            <a:ext cx="7215238" cy="164919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57290" y="3286130"/>
            <a:ext cx="1520047" cy="171927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9" name="下箭头 8"/>
          <p:cNvSpPr/>
          <p:nvPr/>
        </p:nvSpPr>
        <p:spPr>
          <a:xfrm>
            <a:off x="4572000" y="2832657"/>
            <a:ext cx="397565" cy="596349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143240" y="3286130"/>
            <a:ext cx="1520047" cy="171927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1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909341" y="3281365"/>
            <a:ext cx="1520047" cy="171927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2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643702" y="3286130"/>
            <a:ext cx="1520047" cy="171927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3" name="TextBox 12"/>
          <p:cNvSpPr txBox="1"/>
          <p:nvPr/>
        </p:nvSpPr>
        <p:spPr>
          <a:xfrm>
            <a:off x="4929190" y="2835477"/>
            <a:ext cx="35004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 smtClean="0">
                <a:latin typeface="Times New Roman" pitchFamily="18" charset="0"/>
                <a:cs typeface="Times New Roman" pitchFamily="18" charset="0"/>
              </a:rPr>
              <a:t>RMAB</a:t>
            </a:r>
            <a:r>
              <a:rPr lang="zh-CN" altLang="en-US" sz="1400" b="1" dirty="0" smtClean="0">
                <a:latin typeface="Times New Roman" pitchFamily="18" charset="0"/>
                <a:cs typeface="Times New Roman" pitchFamily="18" charset="0"/>
              </a:rPr>
              <a:t>（</a:t>
            </a:r>
            <a:r>
              <a:rPr lang="en-US" altLang="zh-CN" sz="1400" b="1" dirty="0" smtClean="0">
                <a:latin typeface="Times New Roman" pitchFamily="18" charset="0"/>
                <a:cs typeface="Times New Roman" pitchFamily="18" charset="0"/>
              </a:rPr>
              <a:t>Restless Multi-armed  Bandit</a:t>
            </a:r>
            <a:r>
              <a:rPr lang="zh-CN" altLang="en-US" sz="1400" b="1" dirty="0" smtClean="0">
                <a:latin typeface="Times New Roman" pitchFamily="18" charset="0"/>
                <a:cs typeface="Times New Roman" pitchFamily="18" charset="0"/>
              </a:rPr>
              <a:t>）</a:t>
            </a:r>
            <a:endParaRPr lang="zh-CN" altLang="en-US" sz="14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714612" y="2857502"/>
            <a:ext cx="19288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 smtClean="0"/>
              <a:t>1:1    </a:t>
            </a:r>
            <a:r>
              <a:rPr lang="en-US" altLang="zh-CN" sz="1600" b="1" dirty="0" smtClean="0">
                <a:sym typeface="Wingdings" pitchFamily="2" charset="2"/>
              </a:rPr>
              <a:t></a:t>
            </a:r>
            <a:r>
              <a:rPr lang="en-US" altLang="zh-CN" sz="1600" b="1" dirty="0" smtClean="0"/>
              <a:t>      1:M       </a:t>
            </a:r>
            <a:endParaRPr lang="zh-CN" altLang="en-US" sz="1600" b="1" dirty="0"/>
          </a:p>
        </p:txBody>
      </p:sp>
      <p:sp>
        <p:nvSpPr>
          <p:cNvPr id="15" name="标题 1"/>
          <p:cNvSpPr>
            <a:spLocks noGrp="1"/>
          </p:cNvSpPr>
          <p:nvPr>
            <p:ph type="title"/>
          </p:nvPr>
        </p:nvSpPr>
        <p:spPr>
          <a:xfrm>
            <a:off x="457200" y="428610"/>
            <a:ext cx="8229600" cy="8001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CN" sz="20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Content-3: </a:t>
            </a:r>
            <a:r>
              <a:rPr lang="en-US" altLang="zh-CN" sz="20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Strategies </a:t>
            </a:r>
            <a:r>
              <a:rPr lang="en-US" altLang="zh-CN" sz="20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of </a:t>
            </a:r>
            <a:r>
              <a:rPr lang="en-US" altLang="zh-CN" sz="20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proactive </a:t>
            </a:r>
            <a:r>
              <a:rPr lang="en-US" altLang="zh-CN" sz="20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software </a:t>
            </a:r>
            <a:r>
              <a:rPr lang="en-US" altLang="zh-CN" sz="20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performance </a:t>
            </a:r>
            <a:r>
              <a:rPr lang="en-US" altLang="zh-CN" sz="20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recovery</a:t>
            </a:r>
            <a:br>
              <a:rPr lang="en-US" altLang="zh-CN" sz="20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</a:br>
            <a:endParaRPr lang="zh-CN" altLang="en-US" sz="2000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6636F-854C-49D4-B5BE-D3FFEA344123}" type="slidenum">
              <a:rPr lang="zh-CN" altLang="en-US" smtClean="0"/>
              <a:pPr/>
              <a:t>18</a:t>
            </a:fld>
            <a:endParaRPr lang="zh-CN" altLang="en-US"/>
          </a:p>
        </p:txBody>
      </p:sp>
      <p:pic>
        <p:nvPicPr>
          <p:cNvPr id="9" name="Picture 2" descr="utilization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4282" y="1500180"/>
            <a:ext cx="4171357" cy="28575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Picture 3" descr="Q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643439" y="1428742"/>
            <a:ext cx="4305554" cy="28575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Box 10"/>
          <p:cNvSpPr txBox="1"/>
          <p:nvPr/>
        </p:nvSpPr>
        <p:spPr>
          <a:xfrm>
            <a:off x="428596" y="4559872"/>
            <a:ext cx="41434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latin typeface="Times New Roman" pitchFamily="18" charset="0"/>
                <a:cs typeface="Times New Roman" pitchFamily="18" charset="0"/>
              </a:rPr>
              <a:t>Utilization increase of backup resources</a:t>
            </a:r>
            <a:endParaRPr lang="zh-CN" altLang="en-US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286512" y="4500576"/>
            <a:ext cx="1785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latin typeface="Times New Roman" pitchFamily="18" charset="0"/>
                <a:cs typeface="Times New Roman" pitchFamily="18" charset="0"/>
              </a:rPr>
              <a:t>Backup ratio</a:t>
            </a:r>
            <a:endParaRPr lang="zh-CN" altLang="en-US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" name="标题 1"/>
          <p:cNvSpPr>
            <a:spLocks noGrp="1"/>
          </p:cNvSpPr>
          <p:nvPr>
            <p:ph type="title"/>
          </p:nvPr>
        </p:nvSpPr>
        <p:spPr>
          <a:xfrm>
            <a:off x="457200" y="428610"/>
            <a:ext cx="8229600" cy="8001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CN" sz="20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Content-3: </a:t>
            </a:r>
            <a:r>
              <a:rPr lang="en-US" altLang="zh-CN" sz="20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Strategies </a:t>
            </a:r>
            <a:r>
              <a:rPr lang="en-US" altLang="zh-CN" sz="20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of </a:t>
            </a:r>
            <a:r>
              <a:rPr lang="en-US" altLang="zh-CN" sz="20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proactive </a:t>
            </a:r>
            <a:r>
              <a:rPr lang="en-US" altLang="zh-CN" sz="20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software </a:t>
            </a:r>
            <a:r>
              <a:rPr lang="en-US" altLang="zh-CN" sz="20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performance </a:t>
            </a:r>
            <a:r>
              <a:rPr lang="en-US" altLang="zh-CN" sz="20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recovery</a:t>
            </a:r>
            <a:br>
              <a:rPr lang="en-US" altLang="zh-CN" sz="20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</a:br>
            <a:endParaRPr lang="zh-CN" altLang="en-US" sz="2000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6636F-854C-49D4-B5BE-D3FFEA344123}" type="slidenum">
              <a:rPr lang="zh-CN" altLang="en-US" smtClean="0"/>
              <a:pPr/>
              <a:t>19</a:t>
            </a:fld>
            <a:endParaRPr lang="zh-CN" altLang="en-US"/>
          </a:p>
        </p:txBody>
      </p:sp>
      <p:sp>
        <p:nvSpPr>
          <p:cNvPr id="6" name="灯片编号占位符 41"/>
          <p:cNvSpPr txBox="1">
            <a:spLocks/>
          </p:cNvSpPr>
          <p:nvPr/>
        </p:nvSpPr>
        <p:spPr>
          <a:xfrm>
            <a:off x="8174736" y="1704"/>
            <a:ext cx="762000" cy="274320"/>
          </a:xfrm>
          <a:prstGeom prst="rect">
            <a:avLst/>
          </a:prstGeom>
        </p:spPr>
        <p:txBody>
          <a:bodyPr vert="horz" anchor="b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16636F-854C-49D4-B5BE-D3FFEA344123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8" name="AutoShape 14" descr="http://img2.imgtn.bdimg.com/it/u=4026114476,1409708530&amp;fm=23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7" name="AutoShape 24" descr="http://img1.imgtn.bdimg.com/it/u=2999656773,3200212400&amp;fm=23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8" name="AutoShape 26" descr="http://img1.imgtn.bdimg.com/it/u=2999656773,3200212400&amp;fm=23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9" name="AutoShape 37" descr="http://img3.imgtn.bdimg.com/it/u=971192423,969056428&amp;fm=23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0" name="AutoShape 39" descr="http://img3.imgtn.bdimg.com/it/u=971192423,969056428&amp;fm=23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8" name="TextBox 8"/>
          <p:cNvSpPr txBox="1"/>
          <p:nvPr/>
        </p:nvSpPr>
        <p:spPr>
          <a:xfrm>
            <a:off x="2357422" y="2238560"/>
            <a:ext cx="4429156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38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Thank you!</a:t>
            </a:r>
          </a:p>
          <a:p>
            <a:pPr algn="ctr"/>
            <a:r>
              <a:rPr lang="en-US" altLang="zh-CN" sz="38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Q  &amp;  A</a:t>
            </a:r>
            <a:endParaRPr lang="zh-CN" altLang="en-US" sz="38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6636F-854C-49D4-B5BE-D3FFEA344123}" type="slidenum">
              <a:rPr lang="zh-CN" altLang="en-US" smtClean="0"/>
              <a:pPr/>
              <a:t>2</a:t>
            </a:fld>
            <a:endParaRPr lang="zh-CN" altLang="en-US"/>
          </a:p>
        </p:txBody>
      </p:sp>
      <p:sp>
        <p:nvSpPr>
          <p:cNvPr id="16" name="Rectangle 11"/>
          <p:cNvSpPr>
            <a:spLocks noChangeArrowheads="1"/>
          </p:cNvSpPr>
          <p:nvPr/>
        </p:nvSpPr>
        <p:spPr bwMode="auto">
          <a:xfrm>
            <a:off x="857224" y="4049923"/>
            <a:ext cx="1705916" cy="3077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altLang="zh-CN" sz="1400" b="1" dirty="0" smtClean="0">
                <a:solidFill>
                  <a:srgbClr val="1C1C1C"/>
                </a:solidFill>
                <a:ea typeface="宋体" charset="-122"/>
              </a:rPr>
              <a:t>Selected Awards</a:t>
            </a:r>
            <a:endParaRPr lang="en-US" altLang="zh-CN" sz="1400" b="1" dirty="0">
              <a:solidFill>
                <a:srgbClr val="1C1C1C"/>
              </a:solidFill>
              <a:ea typeface="宋体" charset="-122"/>
            </a:endParaRPr>
          </a:p>
        </p:txBody>
      </p:sp>
      <p:sp>
        <p:nvSpPr>
          <p:cNvPr id="17" name="Rectangle 12"/>
          <p:cNvSpPr>
            <a:spLocks noChangeArrowheads="1"/>
          </p:cNvSpPr>
          <p:nvPr/>
        </p:nvSpPr>
        <p:spPr bwMode="auto">
          <a:xfrm>
            <a:off x="386104" y="2039923"/>
            <a:ext cx="1899880" cy="3077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altLang="zh-CN" sz="1400" b="1" dirty="0" smtClean="0">
                <a:solidFill>
                  <a:srgbClr val="1C1C1C"/>
                </a:solidFill>
                <a:ea typeface="宋体" charset="-122"/>
              </a:rPr>
              <a:t>Research interests</a:t>
            </a:r>
            <a:endParaRPr lang="en-US" altLang="zh-CN" sz="1400" b="1" dirty="0">
              <a:solidFill>
                <a:srgbClr val="1C1C1C"/>
              </a:solidFill>
              <a:ea typeface="宋体" charset="-122"/>
            </a:endParaRPr>
          </a:p>
        </p:txBody>
      </p:sp>
      <p:sp>
        <p:nvSpPr>
          <p:cNvPr id="18" name="Rectangle 13"/>
          <p:cNvSpPr>
            <a:spLocks noChangeArrowheads="1"/>
          </p:cNvSpPr>
          <p:nvPr/>
        </p:nvSpPr>
        <p:spPr bwMode="auto">
          <a:xfrm>
            <a:off x="1000100" y="3214692"/>
            <a:ext cx="1132041" cy="3077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altLang="zh-CN" sz="1400" b="1" dirty="0" smtClean="0">
                <a:solidFill>
                  <a:srgbClr val="1C1C1C"/>
                </a:solidFill>
                <a:ea typeface="宋体" charset="-122"/>
              </a:rPr>
              <a:t>Education</a:t>
            </a:r>
            <a:endParaRPr lang="en-US" altLang="zh-CN" sz="1400" b="1" dirty="0">
              <a:solidFill>
                <a:srgbClr val="1C1C1C"/>
              </a:solidFill>
              <a:ea typeface="宋体" charset="-122"/>
            </a:endParaRPr>
          </a:p>
        </p:txBody>
      </p:sp>
      <p:sp>
        <p:nvSpPr>
          <p:cNvPr id="19" name="Rectangle 14"/>
          <p:cNvSpPr>
            <a:spLocks noChangeArrowheads="1"/>
          </p:cNvSpPr>
          <p:nvPr/>
        </p:nvSpPr>
        <p:spPr bwMode="auto">
          <a:xfrm>
            <a:off x="7092356" y="2049659"/>
            <a:ext cx="1837362" cy="3077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altLang="zh-CN" sz="1400" b="1" dirty="0" smtClean="0">
                <a:solidFill>
                  <a:srgbClr val="1C1C1C"/>
                </a:solidFill>
                <a:ea typeface="宋体" charset="-122"/>
              </a:rPr>
              <a:t>Research projects</a:t>
            </a:r>
            <a:endParaRPr lang="en-US" altLang="zh-CN" sz="1400" b="1" dirty="0">
              <a:solidFill>
                <a:srgbClr val="1C1C1C"/>
              </a:solidFill>
              <a:ea typeface="宋体" charset="-122"/>
            </a:endParaRPr>
          </a:p>
        </p:txBody>
      </p:sp>
      <p:sp>
        <p:nvSpPr>
          <p:cNvPr id="20" name="Rectangle 15"/>
          <p:cNvSpPr>
            <a:spLocks noChangeArrowheads="1"/>
          </p:cNvSpPr>
          <p:nvPr/>
        </p:nvSpPr>
        <p:spPr bwMode="auto">
          <a:xfrm>
            <a:off x="7259764" y="3286130"/>
            <a:ext cx="1598516" cy="3077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altLang="zh-CN" sz="1400" b="1" dirty="0" smtClean="0">
                <a:solidFill>
                  <a:srgbClr val="1C1C1C"/>
                </a:solidFill>
                <a:ea typeface="宋体" charset="-122"/>
              </a:rPr>
              <a:t>Research Skills</a:t>
            </a:r>
            <a:endParaRPr lang="en-US" altLang="zh-CN" sz="1400" b="1" dirty="0">
              <a:solidFill>
                <a:srgbClr val="1C1C1C"/>
              </a:solidFill>
              <a:ea typeface="宋体" charset="-122"/>
            </a:endParaRPr>
          </a:p>
        </p:txBody>
      </p:sp>
      <p:sp>
        <p:nvSpPr>
          <p:cNvPr id="21" name="Rectangle 16"/>
          <p:cNvSpPr>
            <a:spLocks noChangeArrowheads="1"/>
          </p:cNvSpPr>
          <p:nvPr/>
        </p:nvSpPr>
        <p:spPr bwMode="auto">
          <a:xfrm>
            <a:off x="6143636" y="1000114"/>
            <a:ext cx="1343638" cy="3077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altLang="zh-CN" sz="1400" b="1" dirty="0" smtClean="0">
                <a:solidFill>
                  <a:srgbClr val="1C1C1C"/>
                </a:solidFill>
                <a:ea typeface="宋体" charset="-122"/>
              </a:rPr>
              <a:t>Publications</a:t>
            </a:r>
            <a:endParaRPr lang="en-US" altLang="zh-CN" sz="1400" b="1" dirty="0">
              <a:solidFill>
                <a:srgbClr val="1C1C1C"/>
              </a:solidFill>
              <a:ea typeface="宋体" charset="-122"/>
            </a:endParaRPr>
          </a:p>
        </p:txBody>
      </p:sp>
      <p:sp>
        <p:nvSpPr>
          <p:cNvPr id="26" name="Line 21"/>
          <p:cNvSpPr>
            <a:spLocks noChangeShapeType="1"/>
          </p:cNvSpPr>
          <p:nvPr/>
        </p:nvSpPr>
        <p:spPr bwMode="auto">
          <a:xfrm>
            <a:off x="2141510" y="2190735"/>
            <a:ext cx="1228725" cy="0"/>
          </a:xfrm>
          <a:prstGeom prst="line">
            <a:avLst/>
          </a:prstGeom>
          <a:noFill/>
          <a:ln w="9525">
            <a:solidFill>
              <a:srgbClr val="5F5F5F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7" name="Line 22"/>
          <p:cNvSpPr>
            <a:spLocks noChangeShapeType="1"/>
          </p:cNvSpPr>
          <p:nvPr/>
        </p:nvSpPr>
        <p:spPr bwMode="auto">
          <a:xfrm>
            <a:off x="2143108" y="3357568"/>
            <a:ext cx="1228725" cy="0"/>
          </a:xfrm>
          <a:prstGeom prst="line">
            <a:avLst/>
          </a:prstGeom>
          <a:noFill/>
          <a:ln w="9525">
            <a:solidFill>
              <a:srgbClr val="5F5F5F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0" name="AutoShape 25"/>
          <p:cNvSpPr>
            <a:spLocks noChangeArrowheads="1"/>
          </p:cNvSpPr>
          <p:nvPr/>
        </p:nvSpPr>
        <p:spPr bwMode="auto">
          <a:xfrm>
            <a:off x="285720" y="428610"/>
            <a:ext cx="3352800" cy="381000"/>
          </a:xfrm>
          <a:prstGeom prst="roundRect">
            <a:avLst>
              <a:gd name="adj" fmla="val 7574"/>
            </a:avLst>
          </a:prstGeom>
          <a:solidFill>
            <a:schemeClr val="bg1"/>
          </a:solidFill>
          <a:ln w="28575" cap="rnd">
            <a:noFill/>
            <a:prstDash val="sysDot"/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altLang="zh-CN" b="1" dirty="0" smtClean="0">
                <a:ea typeface="宋体" charset="-122"/>
              </a:rPr>
              <a:t>Personal Statement</a:t>
            </a:r>
            <a:endParaRPr lang="en-US" altLang="zh-CN" b="1" dirty="0">
              <a:ea typeface="宋体" charset="-122"/>
            </a:endParaRPr>
          </a:p>
        </p:txBody>
      </p:sp>
      <p:pic>
        <p:nvPicPr>
          <p:cNvPr id="155650" name="Picture 2" descr="http://b.hiphotos.baidu.com/baike/c0%3Dbaike80%2C5%2C5%2C80%2C26%3Bt%3Dgif/sign=8da18cee1f950a7b613846966bb809bc/dc54564e9258d10972777e6ad358ccbf6d814d56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2357436"/>
            <a:ext cx="642942" cy="441446"/>
          </a:xfrm>
          <a:prstGeom prst="rect">
            <a:avLst/>
          </a:prstGeom>
          <a:noFill/>
        </p:spPr>
      </p:pic>
      <p:pic>
        <p:nvPicPr>
          <p:cNvPr id="155653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357422" y="2357436"/>
            <a:ext cx="571503" cy="4487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5655" name="Picture 7" descr="http://pic004.cnblogs.com/news/201203/20120327_085220_1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500166" y="2357436"/>
            <a:ext cx="571504" cy="447202"/>
          </a:xfrm>
          <a:prstGeom prst="rect">
            <a:avLst/>
          </a:prstGeom>
          <a:noFill/>
        </p:spPr>
      </p:pic>
      <p:pic>
        <p:nvPicPr>
          <p:cNvPr id="155657" name="Picture 9" descr="http://www.yunsd.net/wp-content/uploads/2011/10/Google-Cloud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42910" y="2357436"/>
            <a:ext cx="666755" cy="500066"/>
          </a:xfrm>
          <a:prstGeom prst="rect">
            <a:avLst/>
          </a:prstGeom>
          <a:noFill/>
        </p:spPr>
      </p:pic>
      <p:sp>
        <p:nvSpPr>
          <p:cNvPr id="40" name="TextBox 39"/>
          <p:cNvSpPr txBox="1"/>
          <p:nvPr/>
        </p:nvSpPr>
        <p:spPr>
          <a:xfrm>
            <a:off x="0" y="2786064"/>
            <a:ext cx="7143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 smtClean="0"/>
              <a:t>Big data</a:t>
            </a:r>
            <a:endParaRPr lang="zh-CN" altLang="en-US" sz="1000" dirty="0"/>
          </a:p>
        </p:txBody>
      </p:sp>
      <p:sp>
        <p:nvSpPr>
          <p:cNvPr id="41" name="TextBox 40"/>
          <p:cNvSpPr txBox="1"/>
          <p:nvPr/>
        </p:nvSpPr>
        <p:spPr>
          <a:xfrm>
            <a:off x="642942" y="2825595"/>
            <a:ext cx="5714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 smtClean="0"/>
              <a:t>Cloud</a:t>
            </a:r>
            <a:endParaRPr lang="zh-CN" altLang="en-US" sz="1000" dirty="0"/>
          </a:p>
        </p:txBody>
      </p:sp>
      <p:sp>
        <p:nvSpPr>
          <p:cNvPr id="42" name="TextBox 41"/>
          <p:cNvSpPr txBox="1"/>
          <p:nvPr/>
        </p:nvSpPr>
        <p:spPr>
          <a:xfrm>
            <a:off x="1071538" y="2825595"/>
            <a:ext cx="12858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 smtClean="0"/>
              <a:t>Performance  bug</a:t>
            </a:r>
            <a:endParaRPr lang="zh-CN" altLang="en-US" sz="1000" dirty="0"/>
          </a:p>
        </p:txBody>
      </p:sp>
      <p:sp>
        <p:nvSpPr>
          <p:cNvPr id="43" name="TextBox 42"/>
          <p:cNvSpPr txBox="1"/>
          <p:nvPr/>
        </p:nvSpPr>
        <p:spPr>
          <a:xfrm>
            <a:off x="2143108" y="2825595"/>
            <a:ext cx="10715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 smtClean="0"/>
              <a:t>Code  analysis</a:t>
            </a:r>
            <a:endParaRPr lang="zh-CN" altLang="en-US" sz="1000" dirty="0"/>
          </a:p>
        </p:txBody>
      </p:sp>
      <p:sp>
        <p:nvSpPr>
          <p:cNvPr id="46" name="AutoShape 18"/>
          <p:cNvSpPr>
            <a:spLocks noChangeArrowheads="1"/>
          </p:cNvSpPr>
          <p:nvPr/>
        </p:nvSpPr>
        <p:spPr bwMode="gray">
          <a:xfrm>
            <a:off x="142844" y="4357700"/>
            <a:ext cx="4071966" cy="533400"/>
          </a:xfrm>
          <a:prstGeom prst="roundRect">
            <a:avLst>
              <a:gd name="adj" fmla="val 29463"/>
            </a:avLst>
          </a:prstGeom>
          <a:solidFill>
            <a:schemeClr val="bg1"/>
          </a:solidFill>
          <a:ln w="28575">
            <a:solidFill>
              <a:schemeClr val="folHlink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r>
              <a:rPr lang="en-US" altLang="zh-CN" sz="1100" b="1" dirty="0" smtClean="0">
                <a:sym typeface="Symbol"/>
              </a:rPr>
              <a:t> “</a:t>
            </a:r>
            <a:r>
              <a:rPr lang="en-US" altLang="zh-CN" sz="1100" b="1" dirty="0" smtClean="0"/>
              <a:t>National Encouragement scholarship”, 2007&amp;2008</a:t>
            </a:r>
          </a:p>
          <a:p>
            <a:pPr>
              <a:buFont typeface="Symbol"/>
              <a:buChar char="·"/>
            </a:pPr>
            <a:r>
              <a:rPr lang="en-US" altLang="zh-CN" sz="1100" b="1" dirty="0" smtClean="0">
                <a:sym typeface="Symbol"/>
              </a:rPr>
              <a:t>“</a:t>
            </a:r>
            <a:r>
              <a:rPr lang="en-US" altLang="zh-CN" sz="1100" b="1" dirty="0" smtClean="0"/>
              <a:t>Excellent Intern” award  at MSRA ,2012</a:t>
            </a:r>
          </a:p>
          <a:p>
            <a:pPr>
              <a:buFont typeface="Symbol"/>
              <a:buChar char="·"/>
            </a:pPr>
            <a:r>
              <a:rPr lang="en-US" altLang="zh-CN" sz="1100" b="1" dirty="0" smtClean="0"/>
              <a:t> “IBM outstanding student scholarship”, 2014</a:t>
            </a:r>
            <a:endParaRPr lang="zh-CN" altLang="en-US" sz="1100" b="1" dirty="0"/>
          </a:p>
        </p:txBody>
      </p:sp>
      <p:sp>
        <p:nvSpPr>
          <p:cNvPr id="48" name="AutoShape 18"/>
          <p:cNvSpPr>
            <a:spLocks noChangeArrowheads="1"/>
          </p:cNvSpPr>
          <p:nvPr/>
        </p:nvSpPr>
        <p:spPr bwMode="gray">
          <a:xfrm>
            <a:off x="71406" y="3786196"/>
            <a:ext cx="3643338" cy="214314"/>
          </a:xfrm>
          <a:prstGeom prst="roundRect">
            <a:avLst>
              <a:gd name="adj" fmla="val 29463"/>
            </a:avLst>
          </a:prstGeom>
          <a:solidFill>
            <a:schemeClr val="bg1"/>
          </a:solidFill>
          <a:ln w="28575">
            <a:solidFill>
              <a:schemeClr val="folHlink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altLang="zh-CN" sz="1200" dirty="0" smtClean="0"/>
          </a:p>
          <a:p>
            <a:r>
              <a:rPr lang="en-US" altLang="zh-CN" sz="1200" dirty="0" err="1" smtClean="0"/>
              <a:t>BS,MS,Ph.D</a:t>
            </a:r>
            <a:r>
              <a:rPr lang="en-US" altLang="zh-CN" sz="1200" dirty="0" smtClean="0"/>
              <a:t> in Xi’an </a:t>
            </a:r>
            <a:r>
              <a:rPr lang="en-US" altLang="zh-CN" sz="1200" dirty="0" err="1" smtClean="0"/>
              <a:t>jiaotong</a:t>
            </a:r>
            <a:r>
              <a:rPr lang="en-US" altLang="zh-CN" sz="1200" dirty="0" smtClean="0"/>
              <a:t> university 2005-now</a:t>
            </a:r>
            <a:endParaRPr lang="zh-CN" altLang="en-US" sz="1200" dirty="0" smtClean="0"/>
          </a:p>
          <a:p>
            <a:endParaRPr lang="zh-CN" altLang="en-US" sz="1200" dirty="0"/>
          </a:p>
        </p:txBody>
      </p:sp>
      <p:grpSp>
        <p:nvGrpSpPr>
          <p:cNvPr id="127" name="组合 126"/>
          <p:cNvGrpSpPr/>
          <p:nvPr/>
        </p:nvGrpSpPr>
        <p:grpSpPr>
          <a:xfrm>
            <a:off x="2871483" y="1123937"/>
            <a:ext cx="3090286" cy="3448077"/>
            <a:chOff x="2592360" y="838185"/>
            <a:chExt cx="3763169" cy="4162426"/>
          </a:xfrm>
        </p:grpSpPr>
        <p:sp>
          <p:nvSpPr>
            <p:cNvPr id="9" name="AutoShape 4"/>
            <p:cNvSpPr>
              <a:spLocks noChangeArrowheads="1"/>
            </p:cNvSpPr>
            <p:nvPr/>
          </p:nvSpPr>
          <p:spPr bwMode="gray">
            <a:xfrm rot="10800000">
              <a:off x="3851248" y="3948098"/>
              <a:ext cx="1192213" cy="1052513"/>
            </a:xfrm>
            <a:prstGeom prst="triangle">
              <a:avLst>
                <a:gd name="adj" fmla="val 50000"/>
              </a:avLst>
            </a:prstGeom>
            <a:solidFill>
              <a:schemeClr val="folHlink">
                <a:alpha val="50000"/>
              </a:schemeClr>
            </a:solidFill>
            <a:ln w="9525" algn="ctr">
              <a:noFill/>
              <a:miter lim="800000"/>
              <a:headEnd/>
              <a:tailEnd/>
            </a:ln>
            <a:effectLst/>
            <a:scene3d>
              <a:camera prst="legacyObliqueTopRight"/>
              <a:lightRig rig="legacyFlat3" dir="b"/>
            </a:scene3d>
            <a:sp3d extrusionH="163500" prstMaterial="legacyMatte">
              <a:bevelT w="13500" h="13500" prst="angle"/>
              <a:bevelB w="13500" h="13500" prst="angle"/>
              <a:extrusionClr>
                <a:schemeClr val="folHlink"/>
              </a:extrusionClr>
            </a:sp3d>
          </p:spPr>
          <p:txBody>
            <a:bodyPr wrap="none" anchor="ctr">
              <a:flatTx/>
            </a:bodyPr>
            <a:lstStyle/>
            <a:p>
              <a:endParaRPr lang="zh-CN" altLang="en-US"/>
            </a:p>
          </p:txBody>
        </p:sp>
        <p:sp>
          <p:nvSpPr>
            <p:cNvPr id="10" name="AutoShape 5"/>
            <p:cNvSpPr>
              <a:spLocks noChangeArrowheads="1"/>
            </p:cNvSpPr>
            <p:nvPr/>
          </p:nvSpPr>
          <p:spPr bwMode="gray">
            <a:xfrm>
              <a:off x="3868710" y="838185"/>
              <a:ext cx="1192213" cy="1052513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50000"/>
              </a:schemeClr>
            </a:solidFill>
            <a:ln w="9525" algn="ctr">
              <a:noFill/>
              <a:miter lim="800000"/>
              <a:headEnd/>
              <a:tailEnd/>
            </a:ln>
            <a:effectLst/>
            <a:scene3d>
              <a:camera prst="legacyObliqueTopRight"/>
              <a:lightRig rig="legacyFlat3" dir="b"/>
            </a:scene3d>
            <a:sp3d extrusionH="163500" prstMaterial="legacyMatte">
              <a:bevelT w="13500" h="13500" prst="angle"/>
              <a:bevelB w="13500" h="13500" prst="angle"/>
              <a:extrusionClr>
                <a:schemeClr val="accent1"/>
              </a:extrusionClr>
            </a:sp3d>
          </p:spPr>
          <p:txBody>
            <a:bodyPr wrap="none" anchor="ctr">
              <a:flatTx/>
            </a:bodyPr>
            <a:lstStyle/>
            <a:p>
              <a:endParaRPr lang="zh-CN" altLang="en-US"/>
            </a:p>
          </p:txBody>
        </p:sp>
        <p:sp>
          <p:nvSpPr>
            <p:cNvPr id="11" name="AutoShape 6"/>
            <p:cNvSpPr>
              <a:spLocks noChangeArrowheads="1"/>
            </p:cNvSpPr>
            <p:nvPr/>
          </p:nvSpPr>
          <p:spPr bwMode="gray">
            <a:xfrm rot="7186656">
              <a:off x="5232373" y="3154348"/>
              <a:ext cx="1193800" cy="1052513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50000"/>
              </a:schemeClr>
            </a:solidFill>
            <a:ln w="9525" algn="ctr">
              <a:noFill/>
              <a:miter lim="800000"/>
              <a:headEnd/>
              <a:tailEnd/>
            </a:ln>
            <a:effectLst/>
            <a:scene3d>
              <a:camera prst="legacyObliqueTopRight"/>
              <a:lightRig rig="legacyFlat3" dir="b"/>
            </a:scene3d>
            <a:sp3d extrusionH="163500" prstMaterial="legacyMatte">
              <a:bevelT w="13500" h="13500" prst="angle"/>
              <a:bevelB w="13500" h="13500" prst="angle"/>
              <a:extrusionClr>
                <a:schemeClr val="accent1"/>
              </a:extrusionClr>
            </a:sp3d>
          </p:spPr>
          <p:txBody>
            <a:bodyPr wrap="none" anchor="ctr">
              <a:flatTx/>
            </a:bodyPr>
            <a:lstStyle/>
            <a:p>
              <a:endParaRPr lang="zh-CN" altLang="en-US"/>
            </a:p>
          </p:txBody>
        </p:sp>
        <p:sp>
          <p:nvSpPr>
            <p:cNvPr id="12" name="AutoShape 7"/>
            <p:cNvSpPr>
              <a:spLocks noChangeArrowheads="1"/>
            </p:cNvSpPr>
            <p:nvPr/>
          </p:nvSpPr>
          <p:spPr bwMode="gray">
            <a:xfrm rot="3597399">
              <a:off x="5227610" y="1622410"/>
              <a:ext cx="1192213" cy="1050925"/>
            </a:xfrm>
            <a:prstGeom prst="triangle">
              <a:avLst>
                <a:gd name="adj" fmla="val 50000"/>
              </a:avLst>
            </a:prstGeom>
            <a:solidFill>
              <a:schemeClr val="folHlink">
                <a:alpha val="50000"/>
              </a:schemeClr>
            </a:solidFill>
            <a:ln w="9525" algn="ctr">
              <a:noFill/>
              <a:miter lim="800000"/>
              <a:headEnd/>
              <a:tailEnd/>
            </a:ln>
            <a:effectLst/>
            <a:scene3d>
              <a:camera prst="legacyObliqueTopRight"/>
              <a:lightRig rig="legacyFlat3" dir="b"/>
            </a:scene3d>
            <a:sp3d extrusionH="163500" prstMaterial="legacyMatte">
              <a:bevelT w="13500" h="13500" prst="angle"/>
              <a:bevelB w="13500" h="13500" prst="angle"/>
              <a:extrusionClr>
                <a:schemeClr val="folHlink"/>
              </a:extrusionClr>
            </a:sp3d>
          </p:spPr>
          <p:txBody>
            <a:bodyPr wrap="none" anchor="ctr">
              <a:flatTx/>
            </a:bodyPr>
            <a:lstStyle/>
            <a:p>
              <a:endParaRPr lang="zh-CN" altLang="en-US"/>
            </a:p>
          </p:txBody>
        </p:sp>
        <p:sp>
          <p:nvSpPr>
            <p:cNvPr id="13" name="AutoShape 8"/>
            <p:cNvSpPr>
              <a:spLocks noChangeArrowheads="1"/>
            </p:cNvSpPr>
            <p:nvPr/>
          </p:nvSpPr>
          <p:spPr bwMode="gray">
            <a:xfrm rot="14374519">
              <a:off x="2522510" y="3163873"/>
              <a:ext cx="1192213" cy="1052513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50000"/>
              </a:schemeClr>
            </a:solidFill>
            <a:ln w="9525" algn="ctr">
              <a:noFill/>
              <a:miter lim="800000"/>
              <a:headEnd/>
              <a:tailEnd/>
            </a:ln>
            <a:effectLst/>
            <a:scene3d>
              <a:camera prst="legacyObliqueTopRight"/>
              <a:lightRig rig="legacyFlat3" dir="b"/>
            </a:scene3d>
            <a:sp3d extrusionH="163500" prstMaterial="legacyMatte">
              <a:bevelT w="13500" h="13500" prst="angle"/>
              <a:bevelB w="13500" h="13500" prst="angle"/>
              <a:extrusionClr>
                <a:schemeClr val="accent1"/>
              </a:extrusionClr>
            </a:sp3d>
          </p:spPr>
          <p:txBody>
            <a:bodyPr wrap="none" anchor="ctr">
              <a:flatTx/>
            </a:bodyPr>
            <a:lstStyle/>
            <a:p>
              <a:endParaRPr lang="zh-CN" altLang="en-US"/>
            </a:p>
          </p:txBody>
        </p:sp>
        <p:sp>
          <p:nvSpPr>
            <p:cNvPr id="14" name="AutoShape 9"/>
            <p:cNvSpPr>
              <a:spLocks noChangeArrowheads="1"/>
            </p:cNvSpPr>
            <p:nvPr/>
          </p:nvSpPr>
          <p:spPr bwMode="gray">
            <a:xfrm rot="17985330">
              <a:off x="2527273" y="1616060"/>
              <a:ext cx="1193800" cy="1052513"/>
            </a:xfrm>
            <a:prstGeom prst="triangle">
              <a:avLst>
                <a:gd name="adj" fmla="val 50000"/>
              </a:avLst>
            </a:prstGeom>
            <a:solidFill>
              <a:schemeClr val="folHlink">
                <a:alpha val="50000"/>
              </a:schemeClr>
            </a:solidFill>
            <a:ln w="9525" algn="ctr">
              <a:noFill/>
              <a:miter lim="800000"/>
              <a:headEnd/>
              <a:tailEnd/>
            </a:ln>
            <a:effectLst/>
            <a:scene3d>
              <a:camera prst="legacyObliqueTopRight"/>
              <a:lightRig rig="legacyFlat3" dir="b"/>
            </a:scene3d>
            <a:sp3d extrusionH="163500" prstMaterial="legacyMatte">
              <a:bevelT w="13500" h="13500" prst="angle"/>
              <a:bevelB w="13500" h="13500" prst="angle"/>
              <a:extrusionClr>
                <a:schemeClr val="folHlink"/>
              </a:extrusionClr>
            </a:sp3d>
          </p:spPr>
          <p:txBody>
            <a:bodyPr wrap="none" anchor="ctr">
              <a:flatTx/>
            </a:bodyPr>
            <a:lstStyle/>
            <a:p>
              <a:endParaRPr lang="zh-CN" altLang="en-US"/>
            </a:p>
          </p:txBody>
        </p:sp>
        <p:sp>
          <p:nvSpPr>
            <p:cNvPr id="15" name="Line 10"/>
            <p:cNvSpPr>
              <a:spLocks noChangeShapeType="1"/>
            </p:cNvSpPr>
            <p:nvPr/>
          </p:nvSpPr>
          <p:spPr bwMode="auto">
            <a:xfrm>
              <a:off x="3194023" y="4333860"/>
              <a:ext cx="1182688" cy="0"/>
            </a:xfrm>
            <a:prstGeom prst="line">
              <a:avLst/>
            </a:prstGeom>
            <a:noFill/>
            <a:ln w="9525">
              <a:noFill/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" name="AutoShape 17"/>
            <p:cNvSpPr>
              <a:spLocks noChangeArrowheads="1"/>
            </p:cNvSpPr>
            <p:nvPr/>
          </p:nvSpPr>
          <p:spPr bwMode="gray">
            <a:xfrm>
              <a:off x="3449610" y="1985948"/>
              <a:ext cx="2093912" cy="1811337"/>
            </a:xfrm>
            <a:prstGeom prst="hexagon">
              <a:avLst>
                <a:gd name="adj" fmla="val 28900"/>
                <a:gd name="vf" fmla="val 115470"/>
              </a:avLst>
            </a:prstGeom>
            <a:solidFill>
              <a:srgbClr val="C0C0C0">
                <a:alpha val="0"/>
              </a:srgbClr>
            </a:solidFill>
            <a:ln w="9525" algn="ctr">
              <a:miter lim="800000"/>
              <a:headEnd/>
              <a:tailEnd/>
            </a:ln>
            <a:effectLst/>
            <a:scene3d>
              <a:camera prst="legacyPerspectiveFront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C0C0C0"/>
              </a:extrusionClr>
            </a:sp3d>
          </p:spPr>
          <p:txBody>
            <a:bodyPr wrap="none" anchor="ctr">
              <a:flatTx/>
            </a:bodyPr>
            <a:lstStyle/>
            <a:p>
              <a:endParaRPr lang="zh-CN" altLang="en-US"/>
            </a:p>
          </p:txBody>
        </p:sp>
        <p:sp>
          <p:nvSpPr>
            <p:cNvPr id="25" name="Text Box 20"/>
            <p:cNvSpPr txBox="1">
              <a:spLocks noChangeArrowheads="1"/>
            </p:cNvSpPr>
            <p:nvPr/>
          </p:nvSpPr>
          <p:spPr bwMode="auto">
            <a:xfrm>
              <a:off x="3411510" y="2724135"/>
              <a:ext cx="2112962" cy="4748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marL="120650" indent="-120650" algn="ctr">
                <a:lnSpc>
                  <a:spcPct val="60000"/>
                </a:lnSpc>
                <a:spcBef>
                  <a:spcPct val="50000"/>
                </a:spcBef>
              </a:pPr>
              <a:r>
                <a:rPr lang="en-US" altLang="zh-CN" sz="2000" b="1" dirty="0" smtClean="0">
                  <a:solidFill>
                    <a:srgbClr val="1C1C1C"/>
                  </a:solidFill>
                  <a:ea typeface="宋体" charset="-122"/>
                </a:rPr>
                <a:t>Personal Statement</a:t>
              </a:r>
              <a:endParaRPr lang="en-US" altLang="zh-CN" sz="2000" b="1" dirty="0">
                <a:solidFill>
                  <a:srgbClr val="1C1C1C"/>
                </a:solidFill>
                <a:ea typeface="宋体" charset="-122"/>
              </a:endParaRPr>
            </a:p>
          </p:txBody>
        </p:sp>
        <p:sp>
          <p:nvSpPr>
            <p:cNvPr id="49" name="Text Box 12"/>
            <p:cNvSpPr txBox="1">
              <a:spLocks noChangeArrowheads="1"/>
            </p:cNvSpPr>
            <p:nvPr/>
          </p:nvSpPr>
          <p:spPr bwMode="auto">
            <a:xfrm>
              <a:off x="5408588" y="1297625"/>
              <a:ext cx="96081" cy="24622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 eaLnBrk="0" hangingPunct="0"/>
              <a:endParaRPr lang="zh-CN" altLang="zh-CN" sz="1000"/>
            </a:p>
          </p:txBody>
        </p:sp>
      </p:grpSp>
      <p:grpSp>
        <p:nvGrpSpPr>
          <p:cNvPr id="82" name="Group 4"/>
          <p:cNvGrpSpPr>
            <a:grpSpLocks/>
          </p:cNvGrpSpPr>
          <p:nvPr/>
        </p:nvGrpSpPr>
        <p:grpSpPr bwMode="auto">
          <a:xfrm>
            <a:off x="5072066" y="3848864"/>
            <a:ext cx="1285884" cy="1214463"/>
            <a:chOff x="528" y="1084"/>
            <a:chExt cx="2590" cy="2468"/>
          </a:xfrm>
        </p:grpSpPr>
        <p:sp>
          <p:nvSpPr>
            <p:cNvPr id="128" name="AutoShape 5"/>
            <p:cNvSpPr>
              <a:spLocks noChangeArrowheads="1"/>
            </p:cNvSpPr>
            <p:nvPr/>
          </p:nvSpPr>
          <p:spPr bwMode="gray">
            <a:xfrm rot="5432887">
              <a:off x="2183" y="1830"/>
              <a:ext cx="962" cy="908"/>
            </a:xfrm>
            <a:prstGeom prst="hexagon">
              <a:avLst>
                <a:gd name="adj" fmla="val 26487"/>
                <a:gd name="vf" fmla="val 115470"/>
              </a:avLst>
            </a:prstGeom>
            <a:gradFill rotWithShape="1">
              <a:gsLst>
                <a:gs pos="0">
                  <a:schemeClr val="hlink">
                    <a:gamma/>
                    <a:shade val="46275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46275"/>
                    <a:invGamma/>
                  </a:schemeClr>
                </a:gs>
              </a:gsLst>
              <a:lin ang="2700000" scaled="1"/>
            </a:gradFill>
            <a:ln w="9525" algn="ctr">
              <a:miter lim="800000"/>
              <a:headEnd/>
              <a:tailEnd/>
            </a:ln>
            <a:effectLst/>
            <a:scene3d>
              <a:camera prst="legacyObliqueTopLeft">
                <a:rot lat="21299999" lon="20999999" rev="0"/>
              </a:camera>
              <a:lightRig rig="legacyFlat3" dir="t"/>
            </a:scene3d>
            <a:sp3d extrusionH="430200" prstMaterial="legacyMatte">
              <a:bevelT w="13500" h="13500" prst="angle"/>
              <a:bevelB w="13500" h="13500" prst="angle"/>
              <a:extrusionClr>
                <a:schemeClr val="hlink"/>
              </a:extrusionClr>
            </a:sp3d>
          </p:spPr>
          <p:txBody>
            <a:bodyPr rot="10800000" vert="eaVert" wrap="none" anchor="ctr">
              <a:flatTx/>
            </a:bodyPr>
            <a:lstStyle/>
            <a:p>
              <a:pPr algn="ctr" eaLnBrk="0" hangingPunct="0"/>
              <a:r>
                <a:rPr lang="en-US" altLang="zh-CN" sz="700" b="1" dirty="0" smtClean="0">
                  <a:solidFill>
                    <a:srgbClr val="FFFF00"/>
                  </a:solidFill>
                  <a:ea typeface="宋体" pitchFamily="2" charset="-122"/>
                </a:rPr>
                <a:t>R</a:t>
              </a:r>
            </a:p>
            <a:p>
              <a:pPr algn="ctr" eaLnBrk="0" hangingPunct="0"/>
              <a:r>
                <a:rPr lang="en-US" altLang="zh-CN" sz="700" b="1" dirty="0" smtClean="0">
                  <a:solidFill>
                    <a:srgbClr val="FFFF00"/>
                  </a:solidFill>
                  <a:ea typeface="宋体" pitchFamily="2" charset="-122"/>
                </a:rPr>
                <a:t>(&gt;2000)</a:t>
              </a:r>
              <a:endParaRPr lang="en-US" altLang="zh-CN" sz="700" b="1" dirty="0">
                <a:solidFill>
                  <a:srgbClr val="FFFF00"/>
                </a:solidFill>
                <a:ea typeface="宋体" pitchFamily="2" charset="-122"/>
              </a:endParaRPr>
            </a:p>
          </p:txBody>
        </p:sp>
        <p:sp>
          <p:nvSpPr>
            <p:cNvPr id="129" name="AutoShape 6"/>
            <p:cNvSpPr>
              <a:spLocks noChangeArrowheads="1"/>
            </p:cNvSpPr>
            <p:nvPr/>
          </p:nvSpPr>
          <p:spPr bwMode="gray">
            <a:xfrm rot="5432887">
              <a:off x="1735" y="1111"/>
              <a:ext cx="962" cy="908"/>
            </a:xfrm>
            <a:prstGeom prst="hexagon">
              <a:avLst>
                <a:gd name="adj" fmla="val 26487"/>
                <a:gd name="vf" fmla="val 115470"/>
              </a:avLst>
            </a:prstGeom>
            <a:gradFill rotWithShape="1">
              <a:gsLst>
                <a:gs pos="0">
                  <a:schemeClr val="accent2">
                    <a:gamma/>
                    <a:shade val="46275"/>
                    <a:invGamma/>
                  </a:schemeClr>
                </a:gs>
                <a:gs pos="50000">
                  <a:schemeClr val="accent2"/>
                </a:gs>
                <a:gs pos="100000">
                  <a:schemeClr val="accent2">
                    <a:gamma/>
                    <a:shade val="46275"/>
                    <a:invGamma/>
                  </a:schemeClr>
                </a:gs>
              </a:gsLst>
              <a:lin ang="2700000" scaled="1"/>
            </a:gradFill>
            <a:ln w="9525" algn="ctr">
              <a:miter lim="800000"/>
              <a:headEnd/>
              <a:tailEnd/>
            </a:ln>
            <a:effectLst/>
            <a:scene3d>
              <a:camera prst="legacyObliqueTopLeft">
                <a:rot lat="21299999" lon="20999999" rev="0"/>
              </a:camera>
              <a:lightRig rig="legacyFlat3" dir="t"/>
            </a:scene3d>
            <a:sp3d extrusionH="430200" prstMaterial="legacyMatte">
              <a:bevelT w="13500" h="13500" prst="angle"/>
              <a:bevelB w="13500" h="13500" prst="angle"/>
              <a:extrusionClr>
                <a:schemeClr val="accent2"/>
              </a:extrusionClr>
            </a:sp3d>
          </p:spPr>
          <p:txBody>
            <a:bodyPr rot="10800000" vert="eaVert" wrap="none" anchor="ctr">
              <a:flatTx/>
            </a:bodyPr>
            <a:lstStyle/>
            <a:p>
              <a:pPr algn="ctr" eaLnBrk="0" hangingPunct="0"/>
              <a:r>
                <a:rPr lang="en-US" altLang="zh-CN" sz="700" b="1" dirty="0" smtClean="0">
                  <a:solidFill>
                    <a:srgbClr val="FFFF00"/>
                  </a:solidFill>
                  <a:ea typeface="宋体" pitchFamily="2" charset="-122"/>
                </a:rPr>
                <a:t>C#</a:t>
              </a:r>
            </a:p>
            <a:p>
              <a:pPr algn="ctr" eaLnBrk="0" hangingPunct="0"/>
              <a:r>
                <a:rPr lang="en-US" altLang="zh-CN" sz="700" b="1" dirty="0" smtClean="0">
                  <a:solidFill>
                    <a:srgbClr val="FFFF00"/>
                  </a:solidFill>
                  <a:ea typeface="宋体" pitchFamily="2" charset="-122"/>
                </a:rPr>
                <a:t>(&gt;10000)</a:t>
              </a:r>
              <a:endParaRPr lang="en-US" altLang="zh-CN" sz="700" b="1" dirty="0">
                <a:solidFill>
                  <a:srgbClr val="FFFF00"/>
                </a:solidFill>
                <a:ea typeface="宋体" pitchFamily="2" charset="-122"/>
              </a:endParaRPr>
            </a:p>
          </p:txBody>
        </p:sp>
        <p:sp>
          <p:nvSpPr>
            <p:cNvPr id="130" name="AutoShape 7"/>
            <p:cNvSpPr>
              <a:spLocks noChangeArrowheads="1"/>
            </p:cNvSpPr>
            <p:nvPr/>
          </p:nvSpPr>
          <p:spPr bwMode="gray">
            <a:xfrm rot="5432887">
              <a:off x="1783" y="2581"/>
              <a:ext cx="962" cy="908"/>
            </a:xfrm>
            <a:prstGeom prst="hexagon">
              <a:avLst>
                <a:gd name="adj" fmla="val 26487"/>
                <a:gd name="vf" fmla="val 115470"/>
              </a:avLst>
            </a:prstGeom>
            <a:gradFill rotWithShape="1">
              <a:gsLst>
                <a:gs pos="0">
                  <a:schemeClr val="accent2">
                    <a:gamma/>
                    <a:shade val="46275"/>
                    <a:invGamma/>
                  </a:schemeClr>
                </a:gs>
                <a:gs pos="50000">
                  <a:schemeClr val="accent2"/>
                </a:gs>
                <a:gs pos="100000">
                  <a:schemeClr val="accent2">
                    <a:gamma/>
                    <a:shade val="46275"/>
                    <a:invGamma/>
                  </a:schemeClr>
                </a:gs>
              </a:gsLst>
              <a:lin ang="2700000" scaled="1"/>
            </a:gradFill>
            <a:ln w="9525" algn="ctr">
              <a:miter lim="800000"/>
              <a:headEnd/>
              <a:tailEnd/>
            </a:ln>
            <a:effectLst/>
            <a:scene3d>
              <a:camera prst="legacyObliqueTopLeft">
                <a:rot lat="21299999" lon="20999999" rev="0"/>
              </a:camera>
              <a:lightRig rig="legacyFlat3" dir="t"/>
            </a:scene3d>
            <a:sp3d extrusionH="430200" prstMaterial="legacyMatte">
              <a:bevelT w="13500" h="13500" prst="angle"/>
              <a:bevelB w="13500" h="13500" prst="angle"/>
              <a:extrusionClr>
                <a:schemeClr val="accent2"/>
              </a:extrusionClr>
            </a:sp3d>
          </p:spPr>
          <p:txBody>
            <a:bodyPr rot="10800000" vert="eaVert" wrap="none" anchor="ctr">
              <a:flatTx/>
            </a:bodyPr>
            <a:lstStyle/>
            <a:p>
              <a:pPr algn="ctr" eaLnBrk="0" hangingPunct="0"/>
              <a:r>
                <a:rPr lang="en-US" altLang="zh-CN" sz="700" b="1" dirty="0" smtClean="0">
                  <a:solidFill>
                    <a:srgbClr val="FFFFFF"/>
                  </a:solidFill>
                  <a:ea typeface="宋体" pitchFamily="2" charset="-122"/>
                </a:rPr>
                <a:t>C++</a:t>
              </a:r>
            </a:p>
            <a:p>
              <a:pPr algn="ctr" eaLnBrk="0" hangingPunct="0"/>
              <a:r>
                <a:rPr lang="en-US" altLang="zh-CN" sz="700" b="1" dirty="0" smtClean="0">
                  <a:solidFill>
                    <a:srgbClr val="FFFFFF"/>
                  </a:solidFill>
                  <a:ea typeface="宋体" pitchFamily="2" charset="-122"/>
                </a:rPr>
                <a:t>(&gt;3000)</a:t>
              </a:r>
              <a:endParaRPr lang="en-US" altLang="zh-CN" sz="700" b="1" dirty="0">
                <a:solidFill>
                  <a:srgbClr val="FFFFFF"/>
                </a:solidFill>
                <a:ea typeface="宋体" pitchFamily="2" charset="-122"/>
              </a:endParaRPr>
            </a:p>
          </p:txBody>
        </p:sp>
        <p:sp>
          <p:nvSpPr>
            <p:cNvPr id="131" name="AutoShape 8"/>
            <p:cNvSpPr>
              <a:spLocks noChangeArrowheads="1"/>
            </p:cNvSpPr>
            <p:nvPr/>
          </p:nvSpPr>
          <p:spPr bwMode="gray">
            <a:xfrm rot="5400000">
              <a:off x="1337" y="1858"/>
              <a:ext cx="962" cy="908"/>
            </a:xfrm>
            <a:prstGeom prst="hexagon">
              <a:avLst>
                <a:gd name="adj" fmla="val 26487"/>
                <a:gd name="vf" fmla="val 115470"/>
              </a:avLst>
            </a:prstGeom>
            <a:gradFill rotWithShape="1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2700000" scaled="1"/>
            </a:gradFill>
            <a:ln w="9525" algn="ctr">
              <a:miter lim="800000"/>
              <a:headEnd/>
              <a:tailEnd/>
            </a:ln>
            <a:effectLst/>
            <a:scene3d>
              <a:camera prst="legacyObliqueTopLeft">
                <a:rot lat="21299999" lon="20999999" rev="0"/>
              </a:camera>
              <a:lightRig rig="legacyFlat3" dir="t"/>
            </a:scene3d>
            <a:sp3d extrusionH="430200" prstMaterial="legacyMatte">
              <a:bevelT w="13500" h="13500" prst="angle"/>
              <a:bevelB w="13500" h="13500" prst="angle"/>
              <a:extrusionClr>
                <a:schemeClr val="accent1"/>
              </a:extrusionClr>
            </a:sp3d>
          </p:spPr>
          <p:txBody>
            <a:bodyPr rot="10800000" vert="eaVert" wrap="none" anchor="ctr">
              <a:flatTx/>
            </a:bodyPr>
            <a:lstStyle/>
            <a:p>
              <a:pPr algn="ctr" eaLnBrk="0" hangingPunct="0"/>
              <a:r>
                <a:rPr lang="en-US" altLang="zh-CN" sz="700" b="1" dirty="0" smtClean="0">
                  <a:solidFill>
                    <a:srgbClr val="FFFF00"/>
                  </a:solidFill>
                  <a:ea typeface="宋体" pitchFamily="2" charset="-122"/>
                </a:rPr>
                <a:t>Python</a:t>
              </a:r>
            </a:p>
            <a:p>
              <a:pPr algn="ctr" eaLnBrk="0" hangingPunct="0"/>
              <a:r>
                <a:rPr lang="en-US" altLang="zh-CN" sz="700" b="1" dirty="0" smtClean="0">
                  <a:solidFill>
                    <a:srgbClr val="FFFF00"/>
                  </a:solidFill>
                  <a:ea typeface="宋体" pitchFamily="2" charset="-122"/>
                </a:rPr>
                <a:t>(&gt;6000)</a:t>
              </a:r>
              <a:endParaRPr lang="en-US" altLang="zh-CN" sz="700" b="1" dirty="0">
                <a:solidFill>
                  <a:srgbClr val="FFFF00"/>
                </a:solidFill>
                <a:ea typeface="宋体" pitchFamily="2" charset="-122"/>
              </a:endParaRPr>
            </a:p>
          </p:txBody>
        </p:sp>
        <p:sp>
          <p:nvSpPr>
            <p:cNvPr id="132" name="AutoShape 9"/>
            <p:cNvSpPr>
              <a:spLocks noChangeArrowheads="1"/>
            </p:cNvSpPr>
            <p:nvPr/>
          </p:nvSpPr>
          <p:spPr bwMode="gray">
            <a:xfrm rot="5432887">
              <a:off x="907" y="1150"/>
              <a:ext cx="962" cy="908"/>
            </a:xfrm>
            <a:prstGeom prst="hexagon">
              <a:avLst>
                <a:gd name="adj" fmla="val 26487"/>
                <a:gd name="vf" fmla="val 115470"/>
              </a:avLst>
            </a:prstGeom>
            <a:gradFill rotWithShape="1">
              <a:gsLst>
                <a:gs pos="0">
                  <a:schemeClr val="hlink">
                    <a:gamma/>
                    <a:shade val="46275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46275"/>
                    <a:invGamma/>
                  </a:schemeClr>
                </a:gs>
              </a:gsLst>
              <a:lin ang="2700000" scaled="1"/>
            </a:gradFill>
            <a:ln w="9525" algn="ctr">
              <a:miter lim="800000"/>
              <a:headEnd/>
              <a:tailEnd/>
            </a:ln>
            <a:effectLst/>
            <a:scene3d>
              <a:camera prst="legacyObliqueTopLeft">
                <a:rot lat="21299999" lon="20999999" rev="0"/>
              </a:camera>
              <a:lightRig rig="legacyFlat3" dir="t"/>
            </a:scene3d>
            <a:sp3d extrusionH="430200" prstMaterial="legacyMatte">
              <a:bevelT w="13500" h="13500" prst="angle"/>
              <a:bevelB w="13500" h="13500" prst="angle"/>
              <a:extrusionClr>
                <a:schemeClr val="hlink"/>
              </a:extrusionClr>
            </a:sp3d>
          </p:spPr>
          <p:txBody>
            <a:bodyPr rot="10800000" vert="eaVert" wrap="none" anchor="ctr">
              <a:flatTx/>
            </a:bodyPr>
            <a:lstStyle/>
            <a:p>
              <a:pPr algn="ctr" eaLnBrk="0" hangingPunct="0"/>
              <a:r>
                <a:rPr lang="en-US" altLang="zh-CN" sz="700" b="1" dirty="0" smtClean="0">
                  <a:solidFill>
                    <a:srgbClr val="FFFF00"/>
                  </a:solidFill>
                  <a:ea typeface="宋体" pitchFamily="2" charset="-122"/>
                </a:rPr>
                <a:t>C</a:t>
              </a:r>
            </a:p>
            <a:p>
              <a:pPr algn="ctr" eaLnBrk="0" hangingPunct="0"/>
              <a:r>
                <a:rPr lang="en-US" altLang="zh-CN" sz="700" b="1" dirty="0" smtClean="0">
                  <a:solidFill>
                    <a:srgbClr val="FFFF00"/>
                  </a:solidFill>
                  <a:ea typeface="宋体" pitchFamily="2" charset="-122"/>
                </a:rPr>
                <a:t>(&gt;10000)</a:t>
              </a:r>
              <a:endParaRPr lang="en-US" altLang="zh-CN" sz="700" b="1" dirty="0">
                <a:solidFill>
                  <a:srgbClr val="FFFF00"/>
                </a:solidFill>
                <a:ea typeface="宋体" pitchFamily="2" charset="-122"/>
              </a:endParaRPr>
            </a:p>
          </p:txBody>
        </p:sp>
        <p:sp>
          <p:nvSpPr>
            <p:cNvPr id="133" name="AutoShape 10"/>
            <p:cNvSpPr>
              <a:spLocks noChangeArrowheads="1"/>
            </p:cNvSpPr>
            <p:nvPr/>
          </p:nvSpPr>
          <p:spPr bwMode="gray">
            <a:xfrm rot="5432887">
              <a:off x="940" y="2617"/>
              <a:ext cx="962" cy="908"/>
            </a:xfrm>
            <a:prstGeom prst="hexagon">
              <a:avLst>
                <a:gd name="adj" fmla="val 26487"/>
                <a:gd name="vf" fmla="val 115470"/>
              </a:avLst>
            </a:prstGeom>
            <a:gradFill rotWithShape="1">
              <a:gsLst>
                <a:gs pos="0">
                  <a:schemeClr val="hlink">
                    <a:gamma/>
                    <a:shade val="46275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46275"/>
                    <a:invGamma/>
                  </a:schemeClr>
                </a:gs>
              </a:gsLst>
              <a:lin ang="2700000" scaled="1"/>
            </a:gradFill>
            <a:ln w="9525" algn="ctr">
              <a:miter lim="800000"/>
              <a:headEnd/>
              <a:tailEnd/>
            </a:ln>
            <a:effectLst/>
            <a:scene3d>
              <a:camera prst="legacyObliqueTopLeft">
                <a:rot lat="21299999" lon="20999999" rev="0"/>
              </a:camera>
              <a:lightRig rig="legacyFlat3" dir="t"/>
            </a:scene3d>
            <a:sp3d extrusionH="430200" prstMaterial="legacyMatte">
              <a:bevelT w="13500" h="13500" prst="angle"/>
              <a:bevelB w="13500" h="13500" prst="angle"/>
              <a:extrusionClr>
                <a:schemeClr val="hlink"/>
              </a:extrusionClr>
            </a:sp3d>
          </p:spPr>
          <p:txBody>
            <a:bodyPr rot="10800000" vert="eaVert" wrap="none" anchor="ctr">
              <a:flatTx/>
            </a:bodyPr>
            <a:lstStyle/>
            <a:p>
              <a:pPr algn="ctr" eaLnBrk="0" hangingPunct="0"/>
              <a:r>
                <a:rPr lang="en-US" altLang="zh-CN" sz="700" b="1" dirty="0" smtClean="0">
                  <a:solidFill>
                    <a:srgbClr val="FFFF00"/>
                  </a:solidFill>
                  <a:ea typeface="宋体" pitchFamily="2" charset="-122"/>
                </a:rPr>
                <a:t>Java</a:t>
              </a:r>
            </a:p>
            <a:p>
              <a:pPr algn="ctr" eaLnBrk="0" hangingPunct="0"/>
              <a:r>
                <a:rPr lang="en-US" altLang="zh-CN" sz="700" b="1" dirty="0" smtClean="0">
                  <a:solidFill>
                    <a:srgbClr val="FFFF00"/>
                  </a:solidFill>
                  <a:ea typeface="宋体" pitchFamily="2" charset="-122"/>
                </a:rPr>
                <a:t>(&gt;5000)</a:t>
              </a:r>
              <a:endParaRPr lang="en-US" altLang="zh-CN" sz="700" b="1" dirty="0">
                <a:solidFill>
                  <a:srgbClr val="FFFF00"/>
                </a:solidFill>
                <a:ea typeface="宋体" pitchFamily="2" charset="-122"/>
              </a:endParaRPr>
            </a:p>
          </p:txBody>
        </p:sp>
        <p:sp>
          <p:nvSpPr>
            <p:cNvPr id="134" name="AutoShape 11"/>
            <p:cNvSpPr>
              <a:spLocks noChangeArrowheads="1"/>
            </p:cNvSpPr>
            <p:nvPr/>
          </p:nvSpPr>
          <p:spPr bwMode="gray">
            <a:xfrm rot="5432887">
              <a:off x="501" y="1899"/>
              <a:ext cx="962" cy="908"/>
            </a:xfrm>
            <a:prstGeom prst="hexagon">
              <a:avLst>
                <a:gd name="adj" fmla="val 26487"/>
                <a:gd name="vf" fmla="val 115470"/>
              </a:avLst>
            </a:prstGeom>
            <a:gradFill rotWithShape="1">
              <a:gsLst>
                <a:gs pos="0">
                  <a:schemeClr val="accent2">
                    <a:gamma/>
                    <a:shade val="46275"/>
                    <a:invGamma/>
                  </a:schemeClr>
                </a:gs>
                <a:gs pos="50000">
                  <a:schemeClr val="accent2"/>
                </a:gs>
                <a:gs pos="100000">
                  <a:schemeClr val="accent2">
                    <a:gamma/>
                    <a:shade val="46275"/>
                    <a:invGamma/>
                  </a:schemeClr>
                </a:gs>
              </a:gsLst>
              <a:lin ang="2700000" scaled="1"/>
            </a:gradFill>
            <a:ln w="9525" algn="ctr">
              <a:miter lim="800000"/>
              <a:headEnd/>
              <a:tailEnd/>
            </a:ln>
            <a:effectLst/>
            <a:scene3d>
              <a:camera prst="legacyObliqueTopLeft">
                <a:rot lat="21299999" lon="20999999" rev="0"/>
              </a:camera>
              <a:lightRig rig="legacyFlat3" dir="t"/>
            </a:scene3d>
            <a:sp3d extrusionH="430200" prstMaterial="legacyMatte">
              <a:bevelT w="13500" h="13500" prst="angle"/>
              <a:bevelB w="13500" h="13500" prst="angle"/>
              <a:extrusionClr>
                <a:schemeClr val="accent2"/>
              </a:extrusionClr>
            </a:sp3d>
          </p:spPr>
          <p:txBody>
            <a:bodyPr rot="10800000" vert="eaVert" wrap="none" anchor="ctr">
              <a:flatTx/>
            </a:bodyPr>
            <a:lstStyle/>
            <a:p>
              <a:pPr algn="ctr" eaLnBrk="0" hangingPunct="0"/>
              <a:r>
                <a:rPr lang="en-US" altLang="zh-CN" sz="700" b="1" dirty="0" smtClean="0">
                  <a:solidFill>
                    <a:srgbClr val="FFFFFF"/>
                  </a:solidFill>
                  <a:ea typeface="宋体" pitchFamily="2" charset="-122"/>
                </a:rPr>
                <a:t>Shell</a:t>
              </a:r>
            </a:p>
            <a:p>
              <a:pPr algn="ctr" eaLnBrk="0" hangingPunct="0"/>
              <a:r>
                <a:rPr lang="en-US" altLang="zh-CN" sz="700" b="1" dirty="0" smtClean="0">
                  <a:solidFill>
                    <a:srgbClr val="FFFFFF"/>
                  </a:solidFill>
                  <a:ea typeface="宋体" pitchFamily="2" charset="-122"/>
                </a:rPr>
                <a:t>(&gt;2000)</a:t>
              </a:r>
              <a:endParaRPr lang="en-US" altLang="zh-CN" sz="700" b="1" dirty="0">
                <a:solidFill>
                  <a:srgbClr val="FFFFFF"/>
                </a:solidFill>
                <a:ea typeface="宋体" pitchFamily="2" charset="-122"/>
              </a:endParaRPr>
            </a:p>
          </p:txBody>
        </p:sp>
      </p:grpSp>
      <p:sp>
        <p:nvSpPr>
          <p:cNvPr id="135" name="Rectangle 13"/>
          <p:cNvSpPr>
            <a:spLocks noChangeArrowheads="1"/>
          </p:cNvSpPr>
          <p:nvPr/>
        </p:nvSpPr>
        <p:spPr bwMode="auto">
          <a:xfrm>
            <a:off x="6170216" y="3643320"/>
            <a:ext cx="830676" cy="2769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0" hangingPunct="0"/>
            <a:r>
              <a:rPr lang="en-US" altLang="zh-CN" sz="1200" b="1" dirty="0" smtClean="0">
                <a:solidFill>
                  <a:schemeClr val="tx2"/>
                </a:solidFill>
                <a:ea typeface="宋体" pitchFamily="2" charset="-122"/>
              </a:rPr>
              <a:t>Practice</a:t>
            </a:r>
            <a:endParaRPr lang="en-US" altLang="zh-CN" sz="1200" b="1" dirty="0">
              <a:solidFill>
                <a:schemeClr val="tx2"/>
              </a:solidFill>
              <a:ea typeface="宋体" pitchFamily="2" charset="-122"/>
            </a:endParaRPr>
          </a:p>
        </p:txBody>
      </p:sp>
      <p:sp>
        <p:nvSpPr>
          <p:cNvPr id="136" name="Freeform 3"/>
          <p:cNvSpPr>
            <a:spLocks noEditPoints="1"/>
          </p:cNvSpPr>
          <p:nvPr/>
        </p:nvSpPr>
        <p:spPr bwMode="gray">
          <a:xfrm flipH="1">
            <a:off x="6215074" y="3920337"/>
            <a:ext cx="642942" cy="1071552"/>
          </a:xfrm>
          <a:custGeom>
            <a:avLst/>
            <a:gdLst/>
            <a:ahLst/>
            <a:cxnLst>
              <a:cxn ang="0">
                <a:pos x="1092" y="50"/>
              </a:cxn>
              <a:cxn ang="0">
                <a:pos x="822" y="168"/>
              </a:cxn>
              <a:cxn ang="0">
                <a:pos x="594" y="300"/>
              </a:cxn>
              <a:cxn ang="0">
                <a:pos x="406" y="446"/>
              </a:cxn>
              <a:cxn ang="0">
                <a:pos x="254" y="604"/>
              </a:cxn>
              <a:cxn ang="0">
                <a:pos x="140" y="772"/>
              </a:cxn>
              <a:cxn ang="0">
                <a:pos x="60" y="944"/>
              </a:cxn>
              <a:cxn ang="0">
                <a:pos x="14" y="1122"/>
              </a:cxn>
              <a:cxn ang="0">
                <a:pos x="0" y="1300"/>
              </a:cxn>
              <a:cxn ang="0">
                <a:pos x="18" y="1476"/>
              </a:cxn>
              <a:cxn ang="0">
                <a:pos x="64" y="1650"/>
              </a:cxn>
              <a:cxn ang="0">
                <a:pos x="138" y="1818"/>
              </a:cxn>
              <a:cxn ang="0">
                <a:pos x="238" y="1978"/>
              </a:cxn>
              <a:cxn ang="0">
                <a:pos x="364" y="2126"/>
              </a:cxn>
              <a:cxn ang="0">
                <a:pos x="512" y="2262"/>
              </a:cxn>
              <a:cxn ang="0">
                <a:pos x="684" y="2382"/>
              </a:cxn>
              <a:cxn ang="0">
                <a:pos x="874" y="2484"/>
              </a:cxn>
              <a:cxn ang="0">
                <a:pos x="1086" y="2564"/>
              </a:cxn>
              <a:cxn ang="0">
                <a:pos x="1314" y="2622"/>
              </a:cxn>
              <a:cxn ang="0">
                <a:pos x="1558" y="2654"/>
              </a:cxn>
              <a:cxn ang="0">
                <a:pos x="1818" y="2658"/>
              </a:cxn>
              <a:cxn ang="0">
                <a:pos x="2090" y="2632"/>
              </a:cxn>
              <a:cxn ang="0">
                <a:pos x="2374" y="2574"/>
              </a:cxn>
              <a:cxn ang="0">
                <a:pos x="2544" y="2912"/>
              </a:cxn>
              <a:cxn ang="0">
                <a:pos x="1868" y="1552"/>
              </a:cxn>
              <a:cxn ang="0">
                <a:pos x="1956" y="1914"/>
              </a:cxn>
              <a:cxn ang="0">
                <a:pos x="1788" y="1936"/>
              </a:cxn>
              <a:cxn ang="0">
                <a:pos x="1616" y="1934"/>
              </a:cxn>
              <a:cxn ang="0">
                <a:pos x="1442" y="1912"/>
              </a:cxn>
              <a:cxn ang="0">
                <a:pos x="1272" y="1872"/>
              </a:cxn>
              <a:cxn ang="0">
                <a:pos x="1108" y="1812"/>
              </a:cxn>
              <a:cxn ang="0">
                <a:pos x="952" y="1736"/>
              </a:cxn>
              <a:cxn ang="0">
                <a:pos x="810" y="1646"/>
              </a:cxn>
              <a:cxn ang="0">
                <a:pos x="684" y="1542"/>
              </a:cxn>
              <a:cxn ang="0">
                <a:pos x="578" y="1428"/>
              </a:cxn>
              <a:cxn ang="0">
                <a:pos x="494" y="1304"/>
              </a:cxn>
              <a:cxn ang="0">
                <a:pos x="438" y="1170"/>
              </a:cxn>
              <a:cxn ang="0">
                <a:pos x="410" y="1032"/>
              </a:cxn>
              <a:cxn ang="0">
                <a:pos x="416" y="888"/>
              </a:cxn>
              <a:cxn ang="0">
                <a:pos x="460" y="742"/>
              </a:cxn>
              <a:cxn ang="0">
                <a:pos x="544" y="592"/>
              </a:cxn>
              <a:cxn ang="0">
                <a:pos x="670" y="444"/>
              </a:cxn>
              <a:cxn ang="0">
                <a:pos x="844" y="298"/>
              </a:cxn>
              <a:cxn ang="0">
                <a:pos x="1070" y="154"/>
              </a:cxn>
              <a:cxn ang="0">
                <a:pos x="1348" y="16"/>
              </a:cxn>
              <a:cxn ang="0">
                <a:pos x="1244" y="0"/>
              </a:cxn>
              <a:cxn ang="0">
                <a:pos x="2820" y="1934"/>
              </a:cxn>
              <a:cxn ang="0">
                <a:pos x="2820" y="1934"/>
              </a:cxn>
            </a:cxnLst>
            <a:rect l="0" t="0" r="r" b="b"/>
            <a:pathLst>
              <a:path w="2820" h="2912">
                <a:moveTo>
                  <a:pt x="1244" y="0"/>
                </a:moveTo>
                <a:lnTo>
                  <a:pt x="1092" y="50"/>
                </a:lnTo>
                <a:lnTo>
                  <a:pt x="952" y="106"/>
                </a:lnTo>
                <a:lnTo>
                  <a:pt x="822" y="168"/>
                </a:lnTo>
                <a:lnTo>
                  <a:pt x="704" y="232"/>
                </a:lnTo>
                <a:lnTo>
                  <a:pt x="594" y="300"/>
                </a:lnTo>
                <a:lnTo>
                  <a:pt x="494" y="372"/>
                </a:lnTo>
                <a:lnTo>
                  <a:pt x="406" y="446"/>
                </a:lnTo>
                <a:lnTo>
                  <a:pt x="324" y="524"/>
                </a:lnTo>
                <a:lnTo>
                  <a:pt x="254" y="604"/>
                </a:lnTo>
                <a:lnTo>
                  <a:pt x="192" y="686"/>
                </a:lnTo>
                <a:lnTo>
                  <a:pt x="140" y="772"/>
                </a:lnTo>
                <a:lnTo>
                  <a:pt x="96" y="856"/>
                </a:lnTo>
                <a:lnTo>
                  <a:pt x="60" y="944"/>
                </a:lnTo>
                <a:lnTo>
                  <a:pt x="32" y="1032"/>
                </a:lnTo>
                <a:lnTo>
                  <a:pt x="14" y="1122"/>
                </a:lnTo>
                <a:lnTo>
                  <a:pt x="2" y="1210"/>
                </a:lnTo>
                <a:lnTo>
                  <a:pt x="0" y="1300"/>
                </a:lnTo>
                <a:lnTo>
                  <a:pt x="4" y="1388"/>
                </a:lnTo>
                <a:lnTo>
                  <a:pt x="18" y="1476"/>
                </a:lnTo>
                <a:lnTo>
                  <a:pt x="36" y="1564"/>
                </a:lnTo>
                <a:lnTo>
                  <a:pt x="64" y="1650"/>
                </a:lnTo>
                <a:lnTo>
                  <a:pt x="96" y="1736"/>
                </a:lnTo>
                <a:lnTo>
                  <a:pt x="138" y="1818"/>
                </a:lnTo>
                <a:lnTo>
                  <a:pt x="184" y="1900"/>
                </a:lnTo>
                <a:lnTo>
                  <a:pt x="238" y="1978"/>
                </a:lnTo>
                <a:lnTo>
                  <a:pt x="298" y="2054"/>
                </a:lnTo>
                <a:lnTo>
                  <a:pt x="364" y="2126"/>
                </a:lnTo>
                <a:lnTo>
                  <a:pt x="434" y="2196"/>
                </a:lnTo>
                <a:lnTo>
                  <a:pt x="512" y="2262"/>
                </a:lnTo>
                <a:lnTo>
                  <a:pt x="596" y="2324"/>
                </a:lnTo>
                <a:lnTo>
                  <a:pt x="684" y="2382"/>
                </a:lnTo>
                <a:lnTo>
                  <a:pt x="776" y="2436"/>
                </a:lnTo>
                <a:lnTo>
                  <a:pt x="874" y="2484"/>
                </a:lnTo>
                <a:lnTo>
                  <a:pt x="978" y="2526"/>
                </a:lnTo>
                <a:lnTo>
                  <a:pt x="1086" y="2564"/>
                </a:lnTo>
                <a:lnTo>
                  <a:pt x="1198" y="2596"/>
                </a:lnTo>
                <a:lnTo>
                  <a:pt x="1314" y="2622"/>
                </a:lnTo>
                <a:lnTo>
                  <a:pt x="1434" y="2642"/>
                </a:lnTo>
                <a:lnTo>
                  <a:pt x="1558" y="2654"/>
                </a:lnTo>
                <a:lnTo>
                  <a:pt x="1686" y="2660"/>
                </a:lnTo>
                <a:lnTo>
                  <a:pt x="1818" y="2658"/>
                </a:lnTo>
                <a:lnTo>
                  <a:pt x="1952" y="2650"/>
                </a:lnTo>
                <a:lnTo>
                  <a:pt x="2090" y="2632"/>
                </a:lnTo>
                <a:lnTo>
                  <a:pt x="2230" y="2608"/>
                </a:lnTo>
                <a:lnTo>
                  <a:pt x="2374" y="2574"/>
                </a:lnTo>
                <a:lnTo>
                  <a:pt x="2542" y="2912"/>
                </a:lnTo>
                <a:lnTo>
                  <a:pt x="2544" y="2912"/>
                </a:lnTo>
                <a:lnTo>
                  <a:pt x="2820" y="1934"/>
                </a:lnTo>
                <a:lnTo>
                  <a:pt x="1868" y="1552"/>
                </a:lnTo>
                <a:lnTo>
                  <a:pt x="2036" y="1894"/>
                </a:lnTo>
                <a:lnTo>
                  <a:pt x="1956" y="1914"/>
                </a:lnTo>
                <a:lnTo>
                  <a:pt x="1872" y="1928"/>
                </a:lnTo>
                <a:lnTo>
                  <a:pt x="1788" y="1936"/>
                </a:lnTo>
                <a:lnTo>
                  <a:pt x="1702" y="1938"/>
                </a:lnTo>
                <a:lnTo>
                  <a:pt x="1616" y="1934"/>
                </a:lnTo>
                <a:lnTo>
                  <a:pt x="1528" y="1926"/>
                </a:lnTo>
                <a:lnTo>
                  <a:pt x="1442" y="1912"/>
                </a:lnTo>
                <a:lnTo>
                  <a:pt x="1356" y="1894"/>
                </a:lnTo>
                <a:lnTo>
                  <a:pt x="1272" y="1872"/>
                </a:lnTo>
                <a:lnTo>
                  <a:pt x="1188" y="1844"/>
                </a:lnTo>
                <a:lnTo>
                  <a:pt x="1108" y="1812"/>
                </a:lnTo>
                <a:lnTo>
                  <a:pt x="1028" y="1776"/>
                </a:lnTo>
                <a:lnTo>
                  <a:pt x="952" y="1736"/>
                </a:lnTo>
                <a:lnTo>
                  <a:pt x="880" y="1692"/>
                </a:lnTo>
                <a:lnTo>
                  <a:pt x="810" y="1646"/>
                </a:lnTo>
                <a:lnTo>
                  <a:pt x="744" y="1596"/>
                </a:lnTo>
                <a:lnTo>
                  <a:pt x="684" y="1542"/>
                </a:lnTo>
                <a:lnTo>
                  <a:pt x="628" y="1486"/>
                </a:lnTo>
                <a:lnTo>
                  <a:pt x="578" y="1428"/>
                </a:lnTo>
                <a:lnTo>
                  <a:pt x="532" y="1366"/>
                </a:lnTo>
                <a:lnTo>
                  <a:pt x="494" y="1304"/>
                </a:lnTo>
                <a:lnTo>
                  <a:pt x="462" y="1238"/>
                </a:lnTo>
                <a:lnTo>
                  <a:pt x="438" y="1170"/>
                </a:lnTo>
                <a:lnTo>
                  <a:pt x="420" y="1102"/>
                </a:lnTo>
                <a:lnTo>
                  <a:pt x="410" y="1032"/>
                </a:lnTo>
                <a:lnTo>
                  <a:pt x="410" y="960"/>
                </a:lnTo>
                <a:lnTo>
                  <a:pt x="416" y="888"/>
                </a:lnTo>
                <a:lnTo>
                  <a:pt x="434" y="816"/>
                </a:lnTo>
                <a:lnTo>
                  <a:pt x="460" y="742"/>
                </a:lnTo>
                <a:lnTo>
                  <a:pt x="496" y="668"/>
                </a:lnTo>
                <a:lnTo>
                  <a:pt x="544" y="592"/>
                </a:lnTo>
                <a:lnTo>
                  <a:pt x="602" y="518"/>
                </a:lnTo>
                <a:lnTo>
                  <a:pt x="670" y="444"/>
                </a:lnTo>
                <a:lnTo>
                  <a:pt x="752" y="370"/>
                </a:lnTo>
                <a:lnTo>
                  <a:pt x="844" y="298"/>
                </a:lnTo>
                <a:lnTo>
                  <a:pt x="950" y="226"/>
                </a:lnTo>
                <a:lnTo>
                  <a:pt x="1070" y="154"/>
                </a:lnTo>
                <a:lnTo>
                  <a:pt x="1202" y="84"/>
                </a:lnTo>
                <a:lnTo>
                  <a:pt x="1348" y="16"/>
                </a:lnTo>
                <a:lnTo>
                  <a:pt x="1244" y="0"/>
                </a:lnTo>
                <a:lnTo>
                  <a:pt x="1244" y="0"/>
                </a:lnTo>
                <a:lnTo>
                  <a:pt x="1244" y="0"/>
                </a:lnTo>
                <a:close/>
                <a:moveTo>
                  <a:pt x="2820" y="1934"/>
                </a:moveTo>
                <a:lnTo>
                  <a:pt x="2820" y="1934"/>
                </a:lnTo>
                <a:lnTo>
                  <a:pt x="2820" y="1934"/>
                </a:lnTo>
                <a:close/>
              </a:path>
            </a:pathLst>
          </a:custGeom>
          <a:gradFill rotWithShape="1">
            <a:gsLst>
              <a:gs pos="0">
                <a:schemeClr val="tx2"/>
              </a:gs>
              <a:gs pos="100000">
                <a:schemeClr val="accent1"/>
              </a:gs>
            </a:gsLst>
            <a:lin ang="2700000" scaled="1"/>
          </a:gradFill>
          <a:ln w="0">
            <a:noFill/>
            <a:prstDash val="solid"/>
            <a:round/>
            <a:headEnd/>
            <a:tailEnd/>
          </a:ln>
          <a:effectLst/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37" name="Rectangle 13"/>
          <p:cNvSpPr>
            <a:spLocks noChangeArrowheads="1"/>
          </p:cNvSpPr>
          <p:nvPr/>
        </p:nvSpPr>
        <p:spPr bwMode="auto">
          <a:xfrm>
            <a:off x="6858016" y="3643320"/>
            <a:ext cx="747320" cy="2769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0" hangingPunct="0"/>
            <a:r>
              <a:rPr lang="en-US" altLang="zh-CN" sz="1200" b="1" dirty="0" smtClean="0">
                <a:solidFill>
                  <a:schemeClr val="tx2"/>
                </a:solidFill>
                <a:ea typeface="宋体" pitchFamily="2" charset="-122"/>
              </a:rPr>
              <a:t>Theory</a:t>
            </a:r>
            <a:endParaRPr lang="en-US" altLang="zh-CN" sz="1200" b="1" dirty="0">
              <a:solidFill>
                <a:schemeClr val="tx2"/>
              </a:solidFill>
              <a:ea typeface="宋体" pitchFamily="2" charset="-122"/>
            </a:endParaRPr>
          </a:p>
        </p:txBody>
      </p:sp>
      <p:sp>
        <p:nvSpPr>
          <p:cNvPr id="139" name="Freeform 3"/>
          <p:cNvSpPr>
            <a:spLocks noEditPoints="1"/>
          </p:cNvSpPr>
          <p:nvPr/>
        </p:nvSpPr>
        <p:spPr bwMode="gray">
          <a:xfrm>
            <a:off x="6858016" y="3920337"/>
            <a:ext cx="642942" cy="1071552"/>
          </a:xfrm>
          <a:custGeom>
            <a:avLst/>
            <a:gdLst/>
            <a:ahLst/>
            <a:cxnLst>
              <a:cxn ang="0">
                <a:pos x="1092" y="50"/>
              </a:cxn>
              <a:cxn ang="0">
                <a:pos x="822" y="168"/>
              </a:cxn>
              <a:cxn ang="0">
                <a:pos x="594" y="300"/>
              </a:cxn>
              <a:cxn ang="0">
                <a:pos x="406" y="446"/>
              </a:cxn>
              <a:cxn ang="0">
                <a:pos x="254" y="604"/>
              </a:cxn>
              <a:cxn ang="0">
                <a:pos x="140" y="772"/>
              </a:cxn>
              <a:cxn ang="0">
                <a:pos x="60" y="944"/>
              </a:cxn>
              <a:cxn ang="0">
                <a:pos x="14" y="1122"/>
              </a:cxn>
              <a:cxn ang="0">
                <a:pos x="0" y="1300"/>
              </a:cxn>
              <a:cxn ang="0">
                <a:pos x="18" y="1476"/>
              </a:cxn>
              <a:cxn ang="0">
                <a:pos x="64" y="1650"/>
              </a:cxn>
              <a:cxn ang="0">
                <a:pos x="138" y="1818"/>
              </a:cxn>
              <a:cxn ang="0">
                <a:pos x="238" y="1978"/>
              </a:cxn>
              <a:cxn ang="0">
                <a:pos x="364" y="2126"/>
              </a:cxn>
              <a:cxn ang="0">
                <a:pos x="512" y="2262"/>
              </a:cxn>
              <a:cxn ang="0">
                <a:pos x="684" y="2382"/>
              </a:cxn>
              <a:cxn ang="0">
                <a:pos x="874" y="2484"/>
              </a:cxn>
              <a:cxn ang="0">
                <a:pos x="1086" y="2564"/>
              </a:cxn>
              <a:cxn ang="0">
                <a:pos x="1314" y="2622"/>
              </a:cxn>
              <a:cxn ang="0">
                <a:pos x="1558" y="2654"/>
              </a:cxn>
              <a:cxn ang="0">
                <a:pos x="1818" y="2658"/>
              </a:cxn>
              <a:cxn ang="0">
                <a:pos x="2090" y="2632"/>
              </a:cxn>
              <a:cxn ang="0">
                <a:pos x="2374" y="2574"/>
              </a:cxn>
              <a:cxn ang="0">
                <a:pos x="2544" y="2912"/>
              </a:cxn>
              <a:cxn ang="0">
                <a:pos x="1868" y="1552"/>
              </a:cxn>
              <a:cxn ang="0">
                <a:pos x="1956" y="1914"/>
              </a:cxn>
              <a:cxn ang="0">
                <a:pos x="1788" y="1936"/>
              </a:cxn>
              <a:cxn ang="0">
                <a:pos x="1616" y="1934"/>
              </a:cxn>
              <a:cxn ang="0">
                <a:pos x="1442" y="1912"/>
              </a:cxn>
              <a:cxn ang="0">
                <a:pos x="1272" y="1872"/>
              </a:cxn>
              <a:cxn ang="0">
                <a:pos x="1108" y="1812"/>
              </a:cxn>
              <a:cxn ang="0">
                <a:pos x="952" y="1736"/>
              </a:cxn>
              <a:cxn ang="0">
                <a:pos x="810" y="1646"/>
              </a:cxn>
              <a:cxn ang="0">
                <a:pos x="684" y="1542"/>
              </a:cxn>
              <a:cxn ang="0">
                <a:pos x="578" y="1428"/>
              </a:cxn>
              <a:cxn ang="0">
                <a:pos x="494" y="1304"/>
              </a:cxn>
              <a:cxn ang="0">
                <a:pos x="438" y="1170"/>
              </a:cxn>
              <a:cxn ang="0">
                <a:pos x="410" y="1032"/>
              </a:cxn>
              <a:cxn ang="0">
                <a:pos x="416" y="888"/>
              </a:cxn>
              <a:cxn ang="0">
                <a:pos x="460" y="742"/>
              </a:cxn>
              <a:cxn ang="0">
                <a:pos x="544" y="592"/>
              </a:cxn>
              <a:cxn ang="0">
                <a:pos x="670" y="444"/>
              </a:cxn>
              <a:cxn ang="0">
                <a:pos x="844" y="298"/>
              </a:cxn>
              <a:cxn ang="0">
                <a:pos x="1070" y="154"/>
              </a:cxn>
              <a:cxn ang="0">
                <a:pos x="1348" y="16"/>
              </a:cxn>
              <a:cxn ang="0">
                <a:pos x="1244" y="0"/>
              </a:cxn>
              <a:cxn ang="0">
                <a:pos x="2820" y="1934"/>
              </a:cxn>
              <a:cxn ang="0">
                <a:pos x="2820" y="1934"/>
              </a:cxn>
            </a:cxnLst>
            <a:rect l="0" t="0" r="r" b="b"/>
            <a:pathLst>
              <a:path w="2820" h="2912">
                <a:moveTo>
                  <a:pt x="1244" y="0"/>
                </a:moveTo>
                <a:lnTo>
                  <a:pt x="1092" y="50"/>
                </a:lnTo>
                <a:lnTo>
                  <a:pt x="952" y="106"/>
                </a:lnTo>
                <a:lnTo>
                  <a:pt x="822" y="168"/>
                </a:lnTo>
                <a:lnTo>
                  <a:pt x="704" y="232"/>
                </a:lnTo>
                <a:lnTo>
                  <a:pt x="594" y="300"/>
                </a:lnTo>
                <a:lnTo>
                  <a:pt x="494" y="372"/>
                </a:lnTo>
                <a:lnTo>
                  <a:pt x="406" y="446"/>
                </a:lnTo>
                <a:lnTo>
                  <a:pt x="324" y="524"/>
                </a:lnTo>
                <a:lnTo>
                  <a:pt x="254" y="604"/>
                </a:lnTo>
                <a:lnTo>
                  <a:pt x="192" y="686"/>
                </a:lnTo>
                <a:lnTo>
                  <a:pt x="140" y="772"/>
                </a:lnTo>
                <a:lnTo>
                  <a:pt x="96" y="856"/>
                </a:lnTo>
                <a:lnTo>
                  <a:pt x="60" y="944"/>
                </a:lnTo>
                <a:lnTo>
                  <a:pt x="32" y="1032"/>
                </a:lnTo>
                <a:lnTo>
                  <a:pt x="14" y="1122"/>
                </a:lnTo>
                <a:lnTo>
                  <a:pt x="2" y="1210"/>
                </a:lnTo>
                <a:lnTo>
                  <a:pt x="0" y="1300"/>
                </a:lnTo>
                <a:lnTo>
                  <a:pt x="4" y="1388"/>
                </a:lnTo>
                <a:lnTo>
                  <a:pt x="18" y="1476"/>
                </a:lnTo>
                <a:lnTo>
                  <a:pt x="36" y="1564"/>
                </a:lnTo>
                <a:lnTo>
                  <a:pt x="64" y="1650"/>
                </a:lnTo>
                <a:lnTo>
                  <a:pt x="96" y="1736"/>
                </a:lnTo>
                <a:lnTo>
                  <a:pt x="138" y="1818"/>
                </a:lnTo>
                <a:lnTo>
                  <a:pt x="184" y="1900"/>
                </a:lnTo>
                <a:lnTo>
                  <a:pt x="238" y="1978"/>
                </a:lnTo>
                <a:lnTo>
                  <a:pt x="298" y="2054"/>
                </a:lnTo>
                <a:lnTo>
                  <a:pt x="364" y="2126"/>
                </a:lnTo>
                <a:lnTo>
                  <a:pt x="434" y="2196"/>
                </a:lnTo>
                <a:lnTo>
                  <a:pt x="512" y="2262"/>
                </a:lnTo>
                <a:lnTo>
                  <a:pt x="596" y="2324"/>
                </a:lnTo>
                <a:lnTo>
                  <a:pt x="684" y="2382"/>
                </a:lnTo>
                <a:lnTo>
                  <a:pt x="776" y="2436"/>
                </a:lnTo>
                <a:lnTo>
                  <a:pt x="874" y="2484"/>
                </a:lnTo>
                <a:lnTo>
                  <a:pt x="978" y="2526"/>
                </a:lnTo>
                <a:lnTo>
                  <a:pt x="1086" y="2564"/>
                </a:lnTo>
                <a:lnTo>
                  <a:pt x="1198" y="2596"/>
                </a:lnTo>
                <a:lnTo>
                  <a:pt x="1314" y="2622"/>
                </a:lnTo>
                <a:lnTo>
                  <a:pt x="1434" y="2642"/>
                </a:lnTo>
                <a:lnTo>
                  <a:pt x="1558" y="2654"/>
                </a:lnTo>
                <a:lnTo>
                  <a:pt x="1686" y="2660"/>
                </a:lnTo>
                <a:lnTo>
                  <a:pt x="1818" y="2658"/>
                </a:lnTo>
                <a:lnTo>
                  <a:pt x="1952" y="2650"/>
                </a:lnTo>
                <a:lnTo>
                  <a:pt x="2090" y="2632"/>
                </a:lnTo>
                <a:lnTo>
                  <a:pt x="2230" y="2608"/>
                </a:lnTo>
                <a:lnTo>
                  <a:pt x="2374" y="2574"/>
                </a:lnTo>
                <a:lnTo>
                  <a:pt x="2542" y="2912"/>
                </a:lnTo>
                <a:lnTo>
                  <a:pt x="2544" y="2912"/>
                </a:lnTo>
                <a:lnTo>
                  <a:pt x="2820" y="1934"/>
                </a:lnTo>
                <a:lnTo>
                  <a:pt x="1868" y="1552"/>
                </a:lnTo>
                <a:lnTo>
                  <a:pt x="2036" y="1894"/>
                </a:lnTo>
                <a:lnTo>
                  <a:pt x="1956" y="1914"/>
                </a:lnTo>
                <a:lnTo>
                  <a:pt x="1872" y="1928"/>
                </a:lnTo>
                <a:lnTo>
                  <a:pt x="1788" y="1936"/>
                </a:lnTo>
                <a:lnTo>
                  <a:pt x="1702" y="1938"/>
                </a:lnTo>
                <a:lnTo>
                  <a:pt x="1616" y="1934"/>
                </a:lnTo>
                <a:lnTo>
                  <a:pt x="1528" y="1926"/>
                </a:lnTo>
                <a:lnTo>
                  <a:pt x="1442" y="1912"/>
                </a:lnTo>
                <a:lnTo>
                  <a:pt x="1356" y="1894"/>
                </a:lnTo>
                <a:lnTo>
                  <a:pt x="1272" y="1872"/>
                </a:lnTo>
                <a:lnTo>
                  <a:pt x="1188" y="1844"/>
                </a:lnTo>
                <a:lnTo>
                  <a:pt x="1108" y="1812"/>
                </a:lnTo>
                <a:lnTo>
                  <a:pt x="1028" y="1776"/>
                </a:lnTo>
                <a:lnTo>
                  <a:pt x="952" y="1736"/>
                </a:lnTo>
                <a:lnTo>
                  <a:pt x="880" y="1692"/>
                </a:lnTo>
                <a:lnTo>
                  <a:pt x="810" y="1646"/>
                </a:lnTo>
                <a:lnTo>
                  <a:pt x="744" y="1596"/>
                </a:lnTo>
                <a:lnTo>
                  <a:pt x="684" y="1542"/>
                </a:lnTo>
                <a:lnTo>
                  <a:pt x="628" y="1486"/>
                </a:lnTo>
                <a:lnTo>
                  <a:pt x="578" y="1428"/>
                </a:lnTo>
                <a:lnTo>
                  <a:pt x="532" y="1366"/>
                </a:lnTo>
                <a:lnTo>
                  <a:pt x="494" y="1304"/>
                </a:lnTo>
                <a:lnTo>
                  <a:pt x="462" y="1238"/>
                </a:lnTo>
                <a:lnTo>
                  <a:pt x="438" y="1170"/>
                </a:lnTo>
                <a:lnTo>
                  <a:pt x="420" y="1102"/>
                </a:lnTo>
                <a:lnTo>
                  <a:pt x="410" y="1032"/>
                </a:lnTo>
                <a:lnTo>
                  <a:pt x="410" y="960"/>
                </a:lnTo>
                <a:lnTo>
                  <a:pt x="416" y="888"/>
                </a:lnTo>
                <a:lnTo>
                  <a:pt x="434" y="816"/>
                </a:lnTo>
                <a:lnTo>
                  <a:pt x="460" y="742"/>
                </a:lnTo>
                <a:lnTo>
                  <a:pt x="496" y="668"/>
                </a:lnTo>
                <a:lnTo>
                  <a:pt x="544" y="592"/>
                </a:lnTo>
                <a:lnTo>
                  <a:pt x="602" y="518"/>
                </a:lnTo>
                <a:lnTo>
                  <a:pt x="670" y="444"/>
                </a:lnTo>
                <a:lnTo>
                  <a:pt x="752" y="370"/>
                </a:lnTo>
                <a:lnTo>
                  <a:pt x="844" y="298"/>
                </a:lnTo>
                <a:lnTo>
                  <a:pt x="950" y="226"/>
                </a:lnTo>
                <a:lnTo>
                  <a:pt x="1070" y="154"/>
                </a:lnTo>
                <a:lnTo>
                  <a:pt x="1202" y="84"/>
                </a:lnTo>
                <a:lnTo>
                  <a:pt x="1348" y="16"/>
                </a:lnTo>
                <a:lnTo>
                  <a:pt x="1244" y="0"/>
                </a:lnTo>
                <a:lnTo>
                  <a:pt x="1244" y="0"/>
                </a:lnTo>
                <a:lnTo>
                  <a:pt x="1244" y="0"/>
                </a:lnTo>
                <a:close/>
                <a:moveTo>
                  <a:pt x="2820" y="1934"/>
                </a:moveTo>
                <a:lnTo>
                  <a:pt x="2820" y="1934"/>
                </a:lnTo>
                <a:lnTo>
                  <a:pt x="2820" y="1934"/>
                </a:lnTo>
                <a:close/>
              </a:path>
            </a:pathLst>
          </a:custGeom>
          <a:gradFill rotWithShape="1">
            <a:gsLst>
              <a:gs pos="0">
                <a:schemeClr val="tx2"/>
              </a:gs>
              <a:gs pos="100000">
                <a:schemeClr val="accent1"/>
              </a:gs>
            </a:gsLst>
            <a:lin ang="2700000" scaled="1"/>
          </a:gradFill>
          <a:ln w="0">
            <a:noFill/>
            <a:prstDash val="solid"/>
            <a:round/>
            <a:headEnd/>
            <a:tailEnd/>
          </a:ln>
          <a:effectLst/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46" name="AutoShape 18"/>
          <p:cNvSpPr>
            <a:spLocks noChangeArrowheads="1"/>
          </p:cNvSpPr>
          <p:nvPr/>
        </p:nvSpPr>
        <p:spPr bwMode="gray">
          <a:xfrm>
            <a:off x="7500958" y="3991757"/>
            <a:ext cx="1428728" cy="214314"/>
          </a:xfrm>
          <a:prstGeom prst="roundRect">
            <a:avLst>
              <a:gd name="adj" fmla="val 29463"/>
            </a:avLst>
          </a:prstGeom>
          <a:solidFill>
            <a:schemeClr val="bg1"/>
          </a:solidFill>
          <a:ln w="28575">
            <a:solidFill>
              <a:schemeClr val="folHlink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altLang="zh-CN" sz="1000" b="1" dirty="0" smtClean="0"/>
          </a:p>
          <a:p>
            <a:r>
              <a:rPr lang="en-US" altLang="zh-CN" sz="1000" b="1" dirty="0" smtClean="0"/>
              <a:t>Prediction</a:t>
            </a:r>
          </a:p>
          <a:p>
            <a:endParaRPr lang="zh-CN" altLang="en-US" sz="1000" b="1" dirty="0"/>
          </a:p>
        </p:txBody>
      </p:sp>
      <p:sp>
        <p:nvSpPr>
          <p:cNvPr id="147" name="AutoShape 18"/>
          <p:cNvSpPr>
            <a:spLocks noChangeArrowheads="1"/>
          </p:cNvSpPr>
          <p:nvPr/>
        </p:nvSpPr>
        <p:spPr bwMode="gray">
          <a:xfrm>
            <a:off x="7286644" y="4277509"/>
            <a:ext cx="1643042" cy="214314"/>
          </a:xfrm>
          <a:prstGeom prst="roundRect">
            <a:avLst>
              <a:gd name="adj" fmla="val 29463"/>
            </a:avLst>
          </a:prstGeom>
          <a:solidFill>
            <a:schemeClr val="bg1"/>
          </a:solidFill>
          <a:ln w="28575">
            <a:solidFill>
              <a:schemeClr val="folHlink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altLang="zh-CN" sz="1000" b="1" dirty="0" smtClean="0"/>
          </a:p>
          <a:p>
            <a:r>
              <a:rPr lang="en-US" altLang="zh-CN" sz="1000" b="1" dirty="0" smtClean="0"/>
              <a:t>Dynamic programming</a:t>
            </a:r>
          </a:p>
          <a:p>
            <a:endParaRPr lang="zh-CN" altLang="en-US" sz="1000" b="1" dirty="0"/>
          </a:p>
        </p:txBody>
      </p:sp>
      <p:sp>
        <p:nvSpPr>
          <p:cNvPr id="148" name="AutoShape 18"/>
          <p:cNvSpPr>
            <a:spLocks noChangeArrowheads="1"/>
          </p:cNvSpPr>
          <p:nvPr/>
        </p:nvSpPr>
        <p:spPr bwMode="gray">
          <a:xfrm>
            <a:off x="7500958" y="4563261"/>
            <a:ext cx="1428728" cy="214314"/>
          </a:xfrm>
          <a:prstGeom prst="roundRect">
            <a:avLst>
              <a:gd name="adj" fmla="val 29463"/>
            </a:avLst>
          </a:prstGeom>
          <a:solidFill>
            <a:schemeClr val="bg1"/>
          </a:solidFill>
          <a:ln w="28575">
            <a:solidFill>
              <a:schemeClr val="folHlink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altLang="zh-CN" sz="1000" b="1" dirty="0" smtClean="0"/>
          </a:p>
          <a:p>
            <a:r>
              <a:rPr lang="en-US" altLang="zh-CN" sz="1000" b="1" dirty="0" smtClean="0"/>
              <a:t>Markov process</a:t>
            </a:r>
          </a:p>
          <a:p>
            <a:endParaRPr lang="zh-CN" altLang="en-US" sz="1000" b="1" dirty="0"/>
          </a:p>
        </p:txBody>
      </p:sp>
      <p:sp>
        <p:nvSpPr>
          <p:cNvPr id="149" name="AutoShape 18"/>
          <p:cNvSpPr>
            <a:spLocks noChangeArrowheads="1"/>
          </p:cNvSpPr>
          <p:nvPr/>
        </p:nvSpPr>
        <p:spPr bwMode="gray">
          <a:xfrm>
            <a:off x="7500958" y="4849013"/>
            <a:ext cx="1428728" cy="214314"/>
          </a:xfrm>
          <a:prstGeom prst="roundRect">
            <a:avLst>
              <a:gd name="adj" fmla="val 29463"/>
            </a:avLst>
          </a:prstGeom>
          <a:solidFill>
            <a:schemeClr val="bg1"/>
          </a:solidFill>
          <a:ln w="28575">
            <a:solidFill>
              <a:schemeClr val="folHlink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r>
              <a:rPr lang="en-US" altLang="zh-CN" sz="1000" b="1" dirty="0" smtClean="0"/>
              <a:t>Bayesian network</a:t>
            </a:r>
            <a:endParaRPr lang="zh-CN" altLang="en-US" sz="1000" b="1" dirty="0"/>
          </a:p>
        </p:txBody>
      </p:sp>
      <p:cxnSp>
        <p:nvCxnSpPr>
          <p:cNvPr id="154" name="直接箭头连接符 153"/>
          <p:cNvCxnSpPr>
            <a:stCxn id="16" idx="3"/>
          </p:cNvCxnSpPr>
          <p:nvPr/>
        </p:nvCxnSpPr>
        <p:spPr>
          <a:xfrm>
            <a:off x="2563140" y="4203812"/>
            <a:ext cx="1651670" cy="11012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AutoShape 18"/>
          <p:cNvSpPr>
            <a:spLocks noChangeArrowheads="1"/>
          </p:cNvSpPr>
          <p:nvPr/>
        </p:nvSpPr>
        <p:spPr bwMode="gray">
          <a:xfrm>
            <a:off x="5929322" y="2357436"/>
            <a:ext cx="2928958" cy="428628"/>
          </a:xfrm>
          <a:prstGeom prst="roundRect">
            <a:avLst>
              <a:gd name="adj" fmla="val 29463"/>
            </a:avLst>
          </a:prstGeom>
          <a:solidFill>
            <a:schemeClr val="bg1"/>
          </a:solidFill>
          <a:ln w="28575">
            <a:solidFill>
              <a:schemeClr val="folHlink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altLang="zh-CN" sz="1000" b="1" dirty="0" smtClean="0"/>
          </a:p>
          <a:p>
            <a:r>
              <a:rPr lang="en-US" altLang="zh-CN" sz="1000" b="1" dirty="0" smtClean="0"/>
              <a:t>Projects sponsored by  NSFC,  </a:t>
            </a:r>
            <a:r>
              <a:rPr lang="en-US" altLang="zh-CN" sz="1000" b="1" dirty="0" err="1" smtClean="0"/>
              <a:t>Huawei</a:t>
            </a:r>
            <a:r>
              <a:rPr lang="en-US" altLang="zh-CN" sz="1000" b="1" dirty="0" smtClean="0"/>
              <a:t> </a:t>
            </a:r>
          </a:p>
          <a:p>
            <a:r>
              <a:rPr lang="en-US" altLang="zh-CN" sz="1000" b="1" dirty="0" smtClean="0"/>
              <a:t> inc. and Microsoft Research of Asian.</a:t>
            </a:r>
          </a:p>
          <a:p>
            <a:endParaRPr lang="zh-CN" altLang="en-US" sz="1000" b="1" dirty="0"/>
          </a:p>
        </p:txBody>
      </p:sp>
      <p:cxnSp>
        <p:nvCxnSpPr>
          <p:cNvPr id="158" name="直接箭头连接符 157"/>
          <p:cNvCxnSpPr/>
          <p:nvPr/>
        </p:nvCxnSpPr>
        <p:spPr>
          <a:xfrm rot="10800000">
            <a:off x="5357818" y="2214560"/>
            <a:ext cx="1785952" cy="2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直接箭头连接符 160"/>
          <p:cNvCxnSpPr/>
          <p:nvPr/>
        </p:nvCxnSpPr>
        <p:spPr>
          <a:xfrm>
            <a:off x="5563536" y="3429006"/>
            <a:ext cx="1651670" cy="11012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直接箭头连接符 162"/>
          <p:cNvCxnSpPr/>
          <p:nvPr/>
        </p:nvCxnSpPr>
        <p:spPr>
          <a:xfrm rot="10800000">
            <a:off x="4429124" y="1142991"/>
            <a:ext cx="1785952" cy="2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AutoShape 7"/>
          <p:cNvSpPr>
            <a:spLocks noChangeArrowheads="1"/>
          </p:cNvSpPr>
          <p:nvPr/>
        </p:nvSpPr>
        <p:spPr bwMode="gray">
          <a:xfrm>
            <a:off x="52390" y="3057537"/>
            <a:ext cx="4876800" cy="1228725"/>
          </a:xfrm>
          <a:prstGeom prst="roundRect">
            <a:avLst>
              <a:gd name="adj" fmla="val 10889"/>
            </a:avLst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tint val="21176"/>
                  <a:invGamma/>
                </a:schemeClr>
              </a:gs>
            </a:gsLst>
            <a:lin ang="0" scaled="1"/>
          </a:gradFill>
          <a:ln w="38100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r>
              <a:rPr lang="en-US" altLang="zh-CN" sz="1200" dirty="0" smtClean="0"/>
              <a:t>1.Software reliability &amp; availability analysis in distributed systems;</a:t>
            </a:r>
          </a:p>
          <a:p>
            <a:r>
              <a:rPr lang="en-US" altLang="zh-CN" sz="1200" dirty="0" smtClean="0"/>
              <a:t>2. Performance troubleshooting and fault tolerance in Cloud computing;</a:t>
            </a:r>
          </a:p>
          <a:p>
            <a:r>
              <a:rPr lang="en-US" altLang="zh-CN" sz="1200" dirty="0" smtClean="0"/>
              <a:t>3. Virtualization (QEMU, KVM, live migration);</a:t>
            </a:r>
          </a:p>
          <a:p>
            <a:r>
              <a:rPr lang="en-US" altLang="zh-CN" sz="1200" dirty="0" smtClean="0"/>
              <a:t>4. Resource allocation and scheduling in data center;</a:t>
            </a:r>
          </a:p>
          <a:p>
            <a:r>
              <a:rPr lang="en-US" altLang="zh-CN" sz="1200" dirty="0" smtClean="0"/>
              <a:t>5. Optimization algorithm;</a:t>
            </a:r>
          </a:p>
          <a:p>
            <a:r>
              <a:rPr lang="en-US" altLang="zh-CN" sz="1200" dirty="0" smtClean="0"/>
              <a:t>6. Big data techniques (benchmark and performance optimization);</a:t>
            </a:r>
            <a:endParaRPr lang="zh-CN" altLang="en-US" sz="1200" dirty="0"/>
          </a:p>
        </p:txBody>
      </p:sp>
      <p:sp>
        <p:nvSpPr>
          <p:cNvPr id="156" name="AutoShape 7"/>
          <p:cNvSpPr>
            <a:spLocks noChangeArrowheads="1"/>
          </p:cNvSpPr>
          <p:nvPr/>
        </p:nvSpPr>
        <p:spPr bwMode="gray">
          <a:xfrm>
            <a:off x="2285984" y="2285998"/>
            <a:ext cx="6715172" cy="1228725"/>
          </a:xfrm>
          <a:prstGeom prst="roundRect">
            <a:avLst>
              <a:gd name="adj" fmla="val 10889"/>
            </a:avLst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tint val="21176"/>
                  <a:invGamma/>
                </a:schemeClr>
              </a:gs>
            </a:gsLst>
            <a:lin ang="0" scaled="1"/>
          </a:gradFill>
          <a:ln w="38100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r>
              <a:rPr lang="en-US" altLang="zh-CN" sz="1200" dirty="0" smtClean="0"/>
              <a:t>1.Research on Software Aging Mode and Rejuvenation Strategies in Network Environment, NSFC</a:t>
            </a:r>
          </a:p>
          <a:p>
            <a:r>
              <a:rPr lang="en-US" altLang="zh-CN" sz="1200" dirty="0" smtClean="0"/>
              <a:t>2.Research on Key Problems of Power Capping in Cloud Environment, NSFC</a:t>
            </a:r>
          </a:p>
          <a:p>
            <a:r>
              <a:rPr lang="en-US" altLang="zh-CN" sz="1200" dirty="0" smtClean="0"/>
              <a:t>3.Research on Fault Prediction and Isolation in Data Center, NSFC</a:t>
            </a:r>
          </a:p>
          <a:p>
            <a:r>
              <a:rPr lang="en-US" altLang="zh-CN" sz="1200" dirty="0" smtClean="0"/>
              <a:t>4.Towards Big Data Resource Management in OCP environment , </a:t>
            </a:r>
            <a:r>
              <a:rPr lang="en-US" altLang="zh-CN" sz="1200" dirty="0" err="1" smtClean="0"/>
              <a:t>Huawei</a:t>
            </a:r>
            <a:r>
              <a:rPr lang="en-US" altLang="zh-CN" sz="1200" dirty="0" smtClean="0"/>
              <a:t> inc.</a:t>
            </a:r>
          </a:p>
          <a:p>
            <a:r>
              <a:rPr lang="en-US" altLang="zh-CN" sz="1200" dirty="0" smtClean="0"/>
              <a:t>5.Automatically diagnose the performance or availability problems for Office 365, MSRA</a:t>
            </a:r>
            <a:endParaRPr lang="zh-CN" altLang="en-US" sz="1200" dirty="0"/>
          </a:p>
        </p:txBody>
      </p:sp>
      <p:sp>
        <p:nvSpPr>
          <p:cNvPr id="164" name="AutoShape 18"/>
          <p:cNvSpPr>
            <a:spLocks noChangeArrowheads="1"/>
          </p:cNvSpPr>
          <p:nvPr/>
        </p:nvSpPr>
        <p:spPr bwMode="gray">
          <a:xfrm>
            <a:off x="5072066" y="1285866"/>
            <a:ext cx="3857652" cy="571504"/>
          </a:xfrm>
          <a:prstGeom prst="roundRect">
            <a:avLst>
              <a:gd name="adj" fmla="val 29463"/>
            </a:avLst>
          </a:prstGeom>
          <a:solidFill>
            <a:schemeClr val="bg1"/>
          </a:solidFill>
          <a:ln w="28575">
            <a:solidFill>
              <a:schemeClr val="folHlink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r>
              <a:rPr lang="en-US" altLang="zh-CN" sz="900" b="1" dirty="0" smtClean="0"/>
              <a:t>Published several papers on  several conferences:  </a:t>
            </a:r>
          </a:p>
          <a:p>
            <a:r>
              <a:rPr lang="en-US" altLang="zh-CN" sz="900" b="1" dirty="0" smtClean="0"/>
              <a:t>IEEE INFOCOM, </a:t>
            </a:r>
            <a:r>
              <a:rPr lang="en-US" altLang="zh-CN" sz="900" b="1" dirty="0" smtClean="0"/>
              <a:t>IEEEVLDB </a:t>
            </a:r>
            <a:r>
              <a:rPr lang="en-US" altLang="zh-CN" sz="900" b="1" dirty="0" smtClean="0"/>
              <a:t>(workshop), IEEE big data</a:t>
            </a:r>
          </a:p>
          <a:p>
            <a:r>
              <a:rPr lang="en-US" altLang="zh-CN" sz="900" b="1" dirty="0" smtClean="0"/>
              <a:t> and  IEEE SOSE and international journals:  TC, TR, JSS </a:t>
            </a:r>
          </a:p>
          <a:p>
            <a:r>
              <a:rPr lang="en-US" altLang="zh-CN" sz="900" b="1" dirty="0" smtClean="0"/>
              <a:t>and TETC</a:t>
            </a:r>
            <a:endParaRPr lang="zh-CN" altLang="en-US" sz="900" b="1" dirty="0"/>
          </a:p>
        </p:txBody>
      </p:sp>
      <p:sp>
        <p:nvSpPr>
          <p:cNvPr id="165" name="AutoShape 7"/>
          <p:cNvSpPr>
            <a:spLocks noChangeArrowheads="1"/>
          </p:cNvSpPr>
          <p:nvPr/>
        </p:nvSpPr>
        <p:spPr bwMode="gray">
          <a:xfrm>
            <a:off x="2285984" y="1928808"/>
            <a:ext cx="6715172" cy="1643074"/>
          </a:xfrm>
          <a:prstGeom prst="roundRect">
            <a:avLst>
              <a:gd name="adj" fmla="val 10889"/>
            </a:avLst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tint val="21176"/>
                  <a:invGamma/>
                </a:schemeClr>
              </a:gs>
            </a:gsLst>
            <a:lin ang="0" scaled="1"/>
          </a:gradFill>
          <a:ln w="38100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r>
              <a:rPr lang="en-US" altLang="zh-CN" sz="1000" dirty="0" smtClean="0"/>
              <a:t>1.  </a:t>
            </a:r>
            <a:r>
              <a:rPr lang="en-US" altLang="zh-CN" sz="1000" dirty="0" err="1" smtClean="0"/>
              <a:t>Pengfei</a:t>
            </a:r>
            <a:r>
              <a:rPr lang="en-US" altLang="zh-CN" sz="1000" dirty="0" smtClean="0"/>
              <a:t> Chen, et.al , “</a:t>
            </a:r>
            <a:r>
              <a:rPr lang="en-US" altLang="zh-CN" sz="1000" dirty="0" err="1" smtClean="0"/>
              <a:t>CauseInfer:Automatic</a:t>
            </a:r>
            <a:r>
              <a:rPr lang="en-US" altLang="zh-CN" sz="1000" dirty="0" smtClean="0"/>
              <a:t> and Distributed Performance Diagnosis with Hierarchical Causality </a:t>
            </a:r>
          </a:p>
          <a:p>
            <a:r>
              <a:rPr lang="en-US" altLang="zh-CN" sz="1000" dirty="0" smtClean="0"/>
              <a:t>Graph in Large </a:t>
            </a:r>
            <a:r>
              <a:rPr lang="en-US" altLang="zh-CN" sz="1000" dirty="0" err="1" smtClean="0"/>
              <a:t>Dis-tributed</a:t>
            </a:r>
            <a:r>
              <a:rPr lang="en-US" altLang="zh-CN" sz="1000" dirty="0" smtClean="0"/>
              <a:t> Systems", (INFOCOM'14, CCF Top conference)</a:t>
            </a:r>
          </a:p>
          <a:p>
            <a:r>
              <a:rPr lang="en-US" altLang="zh-CN" sz="1000" dirty="0" smtClean="0"/>
              <a:t>2.Pengfei Chen, </a:t>
            </a:r>
            <a:r>
              <a:rPr lang="en-US" altLang="zh-CN" sz="1000" dirty="0" err="1" smtClean="0"/>
              <a:t>at.al,"CHAOS:A</a:t>
            </a:r>
            <a:r>
              <a:rPr lang="en-US" altLang="zh-CN" sz="1000" dirty="0" smtClean="0"/>
              <a:t> Novel Entropy based Framework for </a:t>
            </a:r>
            <a:r>
              <a:rPr lang="en-US" altLang="zh-CN" sz="1000" dirty="0" err="1" smtClean="0"/>
              <a:t>Realtime</a:t>
            </a:r>
            <a:r>
              <a:rPr lang="en-US" altLang="zh-CN" sz="1000" dirty="0" smtClean="0"/>
              <a:t> Detection of Failure-prone State </a:t>
            </a:r>
          </a:p>
          <a:p>
            <a:r>
              <a:rPr lang="en-US" altLang="zh-CN" sz="1000" dirty="0" smtClean="0"/>
              <a:t>Caused by Software Aging", Journal of System and Software (SCI index, Under review), 2014.</a:t>
            </a:r>
          </a:p>
          <a:p>
            <a:r>
              <a:rPr lang="en-US" altLang="zh-CN" sz="1000" dirty="0" smtClean="0"/>
              <a:t>3.Pengfei </a:t>
            </a:r>
            <a:r>
              <a:rPr lang="en-US" altLang="zh-CN" sz="1000" dirty="0" err="1" smtClean="0"/>
              <a:t>Zheng</a:t>
            </a:r>
            <a:r>
              <a:rPr lang="en-US" altLang="zh-CN" sz="1000" dirty="0" smtClean="0"/>
              <a:t>, Yong </a:t>
            </a:r>
            <a:r>
              <a:rPr lang="en-US" altLang="zh-CN" sz="1000" dirty="0" err="1" smtClean="0"/>
              <a:t>Qi</a:t>
            </a:r>
            <a:r>
              <a:rPr lang="en-US" altLang="zh-CN" sz="1000" dirty="0" smtClean="0"/>
              <a:t>, </a:t>
            </a:r>
            <a:r>
              <a:rPr lang="en-US" altLang="zh-CN" sz="1000" dirty="0" err="1" smtClean="0"/>
              <a:t>Yangfan</a:t>
            </a:r>
            <a:r>
              <a:rPr lang="en-US" altLang="zh-CN" sz="1000" dirty="0" smtClean="0"/>
              <a:t> Zhou, </a:t>
            </a:r>
            <a:r>
              <a:rPr lang="en-US" altLang="zh-CN" sz="1000" dirty="0" err="1" smtClean="0"/>
              <a:t>Pengfei</a:t>
            </a:r>
            <a:r>
              <a:rPr lang="en-US" altLang="zh-CN" sz="1000" dirty="0" smtClean="0"/>
              <a:t> Chen, “CSHP: An Automatic Framework for Detecting and </a:t>
            </a:r>
          </a:p>
          <a:p>
            <a:r>
              <a:rPr lang="en-US" altLang="zh-CN" sz="1000" dirty="0" smtClean="0"/>
              <a:t>Characterizing Performance Degradation of Software Systems", IEEE Transactions on Reliability, 2014, </a:t>
            </a:r>
          </a:p>
          <a:p>
            <a:r>
              <a:rPr lang="en-US" altLang="zh-CN" sz="1000" dirty="0" smtClean="0"/>
              <a:t>(SCI index, IF=2.65, CCF </a:t>
            </a:r>
            <a:r>
              <a:rPr lang="en-US" altLang="zh-CN" sz="1000" dirty="0" err="1" smtClean="0"/>
              <a:t>TopJournal</a:t>
            </a:r>
            <a:r>
              <a:rPr lang="en-US" altLang="zh-CN" sz="1000" dirty="0" smtClean="0"/>
              <a:t>)</a:t>
            </a:r>
          </a:p>
          <a:p>
            <a:r>
              <a:rPr lang="en-US" altLang="zh-CN" sz="1000" dirty="0" smtClean="0"/>
              <a:t>4.Pengfei Chen, et.al, “</a:t>
            </a:r>
            <a:r>
              <a:rPr lang="en-US" altLang="zh-CN" sz="1000" dirty="0" err="1" smtClean="0"/>
              <a:t>InvarNet</a:t>
            </a:r>
            <a:r>
              <a:rPr lang="en-US" altLang="zh-CN" sz="1000" dirty="0" smtClean="0"/>
              <a:t>-X: Extended Invariant based Performance Diagnosis on Big Data Platform",  </a:t>
            </a:r>
          </a:p>
          <a:p>
            <a:r>
              <a:rPr lang="en-US" altLang="zh-CN" sz="1000" dirty="0" smtClean="0"/>
              <a:t>LNCS, to appear, and recommended to IEEE Transactions on Emerging Topics,2014</a:t>
            </a:r>
          </a:p>
          <a:p>
            <a:r>
              <a:rPr lang="en-US" altLang="zh-CN" sz="1000" dirty="0" smtClean="0"/>
              <a:t>   ……</a:t>
            </a:r>
            <a:endParaRPr lang="zh-CN" altLang="en-US" sz="1000" dirty="0"/>
          </a:p>
        </p:txBody>
      </p:sp>
      <p:sp>
        <p:nvSpPr>
          <p:cNvPr id="58" name="AutoShape 18"/>
          <p:cNvSpPr>
            <a:spLocks noChangeArrowheads="1"/>
          </p:cNvSpPr>
          <p:nvPr/>
        </p:nvSpPr>
        <p:spPr bwMode="gray">
          <a:xfrm>
            <a:off x="7643866" y="3714758"/>
            <a:ext cx="1428728" cy="214314"/>
          </a:xfrm>
          <a:prstGeom prst="roundRect">
            <a:avLst>
              <a:gd name="adj" fmla="val 29463"/>
            </a:avLst>
          </a:prstGeom>
          <a:solidFill>
            <a:schemeClr val="bg1"/>
          </a:solidFill>
          <a:ln w="28575">
            <a:solidFill>
              <a:schemeClr val="folHlink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r>
              <a:rPr lang="en-US" altLang="zh-CN" sz="1000" b="1" dirty="0" smtClean="0"/>
              <a:t>Information Tracing</a:t>
            </a:r>
            <a:endParaRPr lang="zh-CN" altLang="en-US" sz="1000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56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56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56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56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56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556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556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556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5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8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1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6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9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2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5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8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1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4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8" dur="500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9" dur="500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3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7" dur="500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8" dur="500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  <p:bldP spid="19" grpId="0"/>
      <p:bldP spid="20" grpId="0"/>
      <p:bldP spid="21" grpId="0"/>
      <p:bldP spid="26" grpId="0" animBg="1"/>
      <p:bldP spid="27" grpId="0" animBg="1"/>
      <p:bldP spid="40" grpId="0"/>
      <p:bldP spid="41" grpId="0"/>
      <p:bldP spid="42" grpId="0"/>
      <p:bldP spid="43" grpId="0"/>
      <p:bldP spid="46" grpId="0" animBg="1"/>
      <p:bldP spid="48" grpId="0" animBg="1"/>
      <p:bldP spid="135" grpId="0"/>
      <p:bldP spid="136" grpId="0" animBg="1"/>
      <p:bldP spid="137" grpId="0"/>
      <p:bldP spid="139" grpId="0" animBg="1"/>
      <p:bldP spid="146" grpId="0" animBg="1"/>
      <p:bldP spid="147" grpId="0" animBg="1"/>
      <p:bldP spid="148" grpId="0" animBg="1"/>
      <p:bldP spid="149" grpId="0" animBg="1"/>
      <p:bldP spid="155" grpId="0" animBg="1"/>
      <p:bldP spid="34" grpId="0" animBg="1"/>
      <p:bldP spid="34" grpId="1" animBg="1"/>
      <p:bldP spid="156" grpId="0" animBg="1"/>
      <p:bldP spid="156" grpId="1" animBg="1"/>
      <p:bldP spid="164" grpId="0" animBg="1"/>
      <p:bldP spid="165" grpId="0" animBg="1"/>
      <p:bldP spid="165" grpId="1" animBg="1"/>
      <p:bldP spid="5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6636F-854C-49D4-B5BE-D3FFEA344123}" type="slidenum">
              <a:rPr lang="zh-CN" altLang="en-US" smtClean="0"/>
              <a:pPr/>
              <a:t>3</a:t>
            </a:fld>
            <a:endParaRPr lang="zh-CN" altLang="en-US"/>
          </a:p>
        </p:txBody>
      </p:sp>
      <p:sp>
        <p:nvSpPr>
          <p:cNvPr id="59" name="灯片编号占位符 41"/>
          <p:cNvSpPr txBox="1">
            <a:spLocks/>
          </p:cNvSpPr>
          <p:nvPr/>
        </p:nvSpPr>
        <p:spPr>
          <a:xfrm>
            <a:off x="8174736" y="1704"/>
            <a:ext cx="762000" cy="274320"/>
          </a:xfrm>
          <a:prstGeom prst="rect">
            <a:avLst/>
          </a:prstGeom>
        </p:spPr>
        <p:txBody>
          <a:bodyPr vert="horz" anchor="b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16636F-854C-49D4-B5BE-D3FFEA344123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1" name="AutoShape 14" descr="http://img2.imgtn.bdimg.com/it/u=4026114476,1409708530&amp;fm=23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0" name="AutoShape 24" descr="http://img1.imgtn.bdimg.com/it/u=2999656773,3200212400&amp;fm=23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1" name="AutoShape 26" descr="http://img1.imgtn.bdimg.com/it/u=2999656773,3200212400&amp;fm=23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2" name="AutoShape 37" descr="http://img3.imgtn.bdimg.com/it/u=971192423,969056428&amp;fm=23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3" name="AutoShape 39" descr="http://img3.imgtn.bdimg.com/it/u=971192423,969056428&amp;fm=23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3" name="矩形 102"/>
          <p:cNvSpPr/>
          <p:nvPr/>
        </p:nvSpPr>
        <p:spPr>
          <a:xfrm>
            <a:off x="357158" y="1142990"/>
            <a:ext cx="2071702" cy="28575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/>
              <a:t>Applications</a:t>
            </a:r>
            <a:endParaRPr lang="zh-CN" altLang="en-US" sz="1600" dirty="0"/>
          </a:p>
        </p:txBody>
      </p:sp>
      <p:pic>
        <p:nvPicPr>
          <p:cNvPr id="104" name="Picture 2" descr="Tomcat Home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8596" y="1458860"/>
            <a:ext cx="785818" cy="560428"/>
          </a:xfrm>
          <a:prstGeom prst="rect">
            <a:avLst/>
          </a:prstGeom>
          <a:noFill/>
        </p:spPr>
      </p:pic>
      <p:sp>
        <p:nvSpPr>
          <p:cNvPr id="105" name="TextBox 104"/>
          <p:cNvSpPr txBox="1"/>
          <p:nvPr/>
        </p:nvSpPr>
        <p:spPr>
          <a:xfrm>
            <a:off x="428596" y="2030364"/>
            <a:ext cx="7858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Times New Roman" pitchFamily="18" charset="0"/>
                <a:cs typeface="Times New Roman" pitchFamily="18" charset="0"/>
              </a:rPr>
              <a:t>Tomcat</a:t>
            </a:r>
            <a:endParaRPr lang="zh-CN" altLang="en-US" sz="14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6" name="Picture 4" descr="http://httpd.apache.org/images/httpd_logo_wide_new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357290" y="1530298"/>
            <a:ext cx="1848470" cy="428628"/>
          </a:xfrm>
          <a:prstGeom prst="rect">
            <a:avLst/>
          </a:prstGeom>
          <a:noFill/>
        </p:spPr>
      </p:pic>
      <p:sp>
        <p:nvSpPr>
          <p:cNvPr id="107" name="TextBox 106"/>
          <p:cNvSpPr txBox="1"/>
          <p:nvPr/>
        </p:nvSpPr>
        <p:spPr>
          <a:xfrm>
            <a:off x="1428728" y="2030364"/>
            <a:ext cx="10001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Times New Roman" pitchFamily="18" charset="0"/>
                <a:cs typeface="Times New Roman" pitchFamily="18" charset="0"/>
              </a:rPr>
              <a:t>Web server</a:t>
            </a:r>
            <a:endParaRPr lang="zh-CN" altLang="en-US" sz="14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8" name="Picture 6" descr="MySQL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714612" y="1530298"/>
            <a:ext cx="827175" cy="4286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09" name="TextBox 108"/>
          <p:cNvSpPr txBox="1"/>
          <p:nvPr/>
        </p:nvSpPr>
        <p:spPr>
          <a:xfrm>
            <a:off x="2714612" y="2030364"/>
            <a:ext cx="10001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err="1" smtClean="0">
                <a:latin typeface="Times New Roman" pitchFamily="18" charset="0"/>
                <a:cs typeface="Times New Roman" pitchFamily="18" charset="0"/>
              </a:rPr>
              <a:t>MySQL</a:t>
            </a:r>
            <a:endParaRPr lang="zh-CN" altLang="en-US" sz="14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10" name="Picture 10" descr="http://images.51cto.com/files/uploadimg/20101105/1726230.gif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714744" y="1428742"/>
            <a:ext cx="1000132" cy="601622"/>
          </a:xfrm>
          <a:prstGeom prst="rect">
            <a:avLst/>
          </a:prstGeom>
          <a:noFill/>
        </p:spPr>
      </p:pic>
      <p:sp>
        <p:nvSpPr>
          <p:cNvPr id="111" name="TextBox 110"/>
          <p:cNvSpPr txBox="1"/>
          <p:nvPr/>
        </p:nvSpPr>
        <p:spPr>
          <a:xfrm>
            <a:off x="3714744" y="2008339"/>
            <a:ext cx="10001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Times New Roman" pitchFamily="18" charset="0"/>
                <a:cs typeface="Times New Roman" pitchFamily="18" charset="0"/>
              </a:rPr>
              <a:t>    Squid</a:t>
            </a:r>
            <a:endParaRPr lang="zh-CN" altLang="en-US" sz="14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12" name="Picture 18" descr="memcached - a distributed memory object caching system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286644" y="1530298"/>
            <a:ext cx="1571636" cy="39741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13" name="TextBox 112"/>
          <p:cNvSpPr txBox="1"/>
          <p:nvPr/>
        </p:nvSpPr>
        <p:spPr>
          <a:xfrm>
            <a:off x="7572396" y="1958926"/>
            <a:ext cx="11430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err="1" smtClean="0">
                <a:latin typeface="Times New Roman" pitchFamily="18" charset="0"/>
                <a:cs typeface="Times New Roman" pitchFamily="18" charset="0"/>
              </a:rPr>
              <a:t>Memcached</a:t>
            </a:r>
            <a:endParaRPr lang="zh-CN" altLang="en-US" sz="14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14" name="Picture 33" descr="http://www.grabsun.com/uploads/images/2012/131/79_120126001034_1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929190" y="1429714"/>
            <a:ext cx="928694" cy="52921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15" name="TextBox 114"/>
          <p:cNvSpPr txBox="1"/>
          <p:nvPr/>
        </p:nvSpPr>
        <p:spPr>
          <a:xfrm>
            <a:off x="4857752" y="2030364"/>
            <a:ext cx="10001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Times New Roman" pitchFamily="18" charset="0"/>
                <a:cs typeface="Times New Roman" pitchFamily="18" charset="0"/>
              </a:rPr>
              <a:t>    JBOSS</a:t>
            </a:r>
            <a:endParaRPr lang="zh-CN" altLang="en-US" sz="14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098" name="Picture 2" descr="http://g.hiphotos.baidu.com/baike/w%3D268%3Bg%3D0/sign=daf6a785a1cc7cd9fa2d33df013a4602/42a98226cffc1e17fcdb30594890f603738de976.jp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6143636" y="1441000"/>
            <a:ext cx="785818" cy="58936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17" name="TextBox 116"/>
          <p:cNvSpPr txBox="1"/>
          <p:nvPr/>
        </p:nvSpPr>
        <p:spPr>
          <a:xfrm>
            <a:off x="6000760" y="2008339"/>
            <a:ext cx="10001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400" dirty="0" smtClean="0">
                <a:latin typeface="Times New Roman" pitchFamily="18" charset="0"/>
                <a:cs typeface="Times New Roman" pitchFamily="18" charset="0"/>
              </a:rPr>
              <a:t>Node.js</a:t>
            </a:r>
            <a:endParaRPr lang="zh-CN" altLang="en-US" sz="1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8" name="矩形 117"/>
          <p:cNvSpPr/>
          <p:nvPr/>
        </p:nvSpPr>
        <p:spPr>
          <a:xfrm>
            <a:off x="357158" y="2285998"/>
            <a:ext cx="2143140" cy="28575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/>
              <a:t>OS &amp; develop tools</a:t>
            </a:r>
            <a:endParaRPr lang="zh-CN" altLang="en-US" sz="1600" dirty="0"/>
          </a:p>
        </p:txBody>
      </p:sp>
      <p:pic>
        <p:nvPicPr>
          <p:cNvPr id="4102" name="Picture 6" descr="http://news.newhua.com/Files/Remoteupfile/2009-4/18/Microsoft-Windows-8-Major-Improvements-Beginning-Soon-2.png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428596" y="2714626"/>
            <a:ext cx="714380" cy="64294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4104" name="Picture 8" descr="http://articles.csdn.net/uploads/allimg/100825/73_100825092045_1.jpg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1357290" y="2714626"/>
            <a:ext cx="1285884" cy="64294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4106" name="AutoShape 10" descr="http://img4.imgtn.bdimg.com/it/u=417623345,756539531&amp;fm=23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108" name="AutoShape 12" descr="http://img4.imgtn.bdimg.com/it/u=417623345,756539531&amp;fm=23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110" name="AutoShape 14" descr="http://game.chinanews.com/uploadfile/2011/0831/20110831092612617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4111" name="Picture 15" descr="F:\IBM\20110831092612617.png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2928926" y="2714626"/>
            <a:ext cx="952490" cy="59625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4112" name="Picture 16" descr="F:\IBM\1413534642909.png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4214810" y="2658628"/>
            <a:ext cx="1000132" cy="62750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43" name="Picture 12" descr="http://images.51cto.com/files/uploadimg/20091027/0934220.jpg"/>
          <p:cNvPicPr>
            <a:picLocks noChangeAspect="1" noChangeArrowheads="1"/>
          </p:cNvPicPr>
          <p:nvPr/>
        </p:nvPicPr>
        <p:blipFill>
          <a:blip r:embed="rId14"/>
          <a:srcRect/>
          <a:stretch>
            <a:fillRect/>
          </a:stretch>
        </p:blipFill>
        <p:spPr bwMode="auto">
          <a:xfrm>
            <a:off x="7572396" y="2626043"/>
            <a:ext cx="1000132" cy="66008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44" name="Picture 29" descr="http://img3.douban.com/lpic/s26387627.jpg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6500826" y="2643188"/>
            <a:ext cx="715622" cy="64294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45" name="Picture 31" descr="http://b.hiphotos.baidu.com/baike/c0%3Dbaike80%2C5%2C5%2C80%2C26/sign=2f3a8540fffaaf5190ee89eded3dff8b/aec379310a55b3190ae5af1341a98226cffc17b3.jpg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5572132" y="2643188"/>
            <a:ext cx="642942" cy="64294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50" name="TextBox 149"/>
          <p:cNvSpPr txBox="1"/>
          <p:nvPr/>
        </p:nvSpPr>
        <p:spPr>
          <a:xfrm>
            <a:off x="285720" y="3429006"/>
            <a:ext cx="9286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Times New Roman" pitchFamily="18" charset="0"/>
                <a:cs typeface="Times New Roman" pitchFamily="18" charset="0"/>
              </a:rPr>
              <a:t>Windows</a:t>
            </a:r>
            <a:endParaRPr lang="zh-CN" altLang="en-US" sz="1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51" name="TextBox 150"/>
          <p:cNvSpPr txBox="1"/>
          <p:nvPr/>
        </p:nvSpPr>
        <p:spPr>
          <a:xfrm>
            <a:off x="1571604" y="3429007"/>
            <a:ext cx="7858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Times New Roman" pitchFamily="18" charset="0"/>
                <a:cs typeface="Times New Roman" pitchFamily="18" charset="0"/>
              </a:rPr>
              <a:t>Linux</a:t>
            </a:r>
            <a:endParaRPr lang="zh-CN" altLang="en-US" sz="1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52" name="TextBox 151"/>
          <p:cNvSpPr txBox="1"/>
          <p:nvPr/>
        </p:nvSpPr>
        <p:spPr>
          <a:xfrm>
            <a:off x="3000364" y="3429006"/>
            <a:ext cx="857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Times New Roman" pitchFamily="18" charset="0"/>
                <a:cs typeface="Times New Roman" pitchFamily="18" charset="0"/>
              </a:rPr>
              <a:t>Android</a:t>
            </a:r>
            <a:endParaRPr lang="zh-CN" altLang="en-US" sz="1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53" name="TextBox 152"/>
          <p:cNvSpPr txBox="1"/>
          <p:nvPr/>
        </p:nvSpPr>
        <p:spPr>
          <a:xfrm>
            <a:off x="4143372" y="3357568"/>
            <a:ext cx="10001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400" dirty="0" smtClean="0">
                <a:latin typeface="Times New Roman" pitchFamily="18" charset="0"/>
                <a:cs typeface="Times New Roman" pitchFamily="18" charset="0"/>
              </a:rPr>
              <a:t>Mac OS</a:t>
            </a:r>
            <a:endParaRPr lang="zh-CN" altLang="en-US" sz="1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57" name="TextBox 156"/>
          <p:cNvSpPr txBox="1"/>
          <p:nvPr/>
        </p:nvSpPr>
        <p:spPr>
          <a:xfrm>
            <a:off x="7643834" y="3357568"/>
            <a:ext cx="857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Times New Roman" pitchFamily="18" charset="0"/>
                <a:cs typeface="Times New Roman" pitchFamily="18" charset="0"/>
              </a:rPr>
              <a:t>  Eclipse</a:t>
            </a:r>
            <a:endParaRPr lang="zh-CN" altLang="en-US" sz="1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59" name="TextBox 158"/>
          <p:cNvSpPr txBox="1"/>
          <p:nvPr/>
        </p:nvSpPr>
        <p:spPr>
          <a:xfrm>
            <a:off x="5357818" y="3357568"/>
            <a:ext cx="10001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400" dirty="0" err="1" smtClean="0">
                <a:latin typeface="Times New Roman" pitchFamily="18" charset="0"/>
                <a:cs typeface="Times New Roman" pitchFamily="18" charset="0"/>
              </a:rPr>
              <a:t>Matlab</a:t>
            </a:r>
            <a:endParaRPr lang="zh-CN" altLang="en-US" sz="1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60" name="TextBox 159"/>
          <p:cNvSpPr txBox="1"/>
          <p:nvPr/>
        </p:nvSpPr>
        <p:spPr>
          <a:xfrm>
            <a:off x="6715140" y="3357568"/>
            <a:ext cx="3571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Times New Roman" pitchFamily="18" charset="0"/>
                <a:cs typeface="Times New Roman" pitchFamily="18" charset="0"/>
              </a:rPr>
              <a:t>R</a:t>
            </a:r>
            <a:endParaRPr lang="zh-CN" altLang="en-US" sz="1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62" name="矩形 161"/>
          <p:cNvSpPr/>
          <p:nvPr/>
        </p:nvSpPr>
        <p:spPr>
          <a:xfrm>
            <a:off x="357158" y="3786196"/>
            <a:ext cx="2143140" cy="28575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/>
              <a:t>Miscellaneous</a:t>
            </a:r>
            <a:endParaRPr lang="zh-CN" altLang="en-US" sz="1600" dirty="0"/>
          </a:p>
        </p:txBody>
      </p:sp>
      <p:pic>
        <p:nvPicPr>
          <p:cNvPr id="166" name="Picture 16" descr="http://llvm.org/img/DragonMedium.png"/>
          <p:cNvPicPr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5072066" y="3857634"/>
            <a:ext cx="1214446" cy="1012038"/>
          </a:xfrm>
          <a:prstGeom prst="rect">
            <a:avLst/>
          </a:prstGeom>
          <a:noFill/>
        </p:spPr>
      </p:pic>
      <p:pic>
        <p:nvPicPr>
          <p:cNvPr id="167" name="Picture 20" descr="Apache Hive"/>
          <p:cNvPicPr>
            <a:picLocks noChangeAspect="1" noChangeArrowheads="1"/>
          </p:cNvPicPr>
          <p:nvPr/>
        </p:nvPicPr>
        <p:blipFill>
          <a:blip r:embed="rId18"/>
          <a:srcRect/>
          <a:stretch>
            <a:fillRect/>
          </a:stretch>
        </p:blipFill>
        <p:spPr bwMode="auto">
          <a:xfrm>
            <a:off x="4071934" y="4071948"/>
            <a:ext cx="857256" cy="71438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68" name="Picture 22" descr="http://www.wumii.com/site_images/f/6/b/MWxgN6.png"/>
          <p:cNvPicPr>
            <a:picLocks noChangeAspect="1" noChangeArrowheads="1"/>
          </p:cNvPicPr>
          <p:nvPr/>
        </p:nvPicPr>
        <p:blipFill>
          <a:blip r:embed="rId19" cstate="print"/>
          <a:srcRect/>
          <a:stretch>
            <a:fillRect/>
          </a:stretch>
        </p:blipFill>
        <p:spPr bwMode="auto">
          <a:xfrm>
            <a:off x="142844" y="4214824"/>
            <a:ext cx="1451393" cy="57150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69" name="Picture 27" descr="F:\华为讲座\u=2999656773,3200212400&amp;fm=23&amp;gp=0.jpg"/>
          <p:cNvPicPr>
            <a:picLocks noChangeAspect="1" noChangeArrowheads="1"/>
          </p:cNvPicPr>
          <p:nvPr/>
        </p:nvPicPr>
        <p:blipFill>
          <a:blip r:embed="rId20" cstate="print"/>
          <a:srcRect/>
          <a:stretch>
            <a:fillRect/>
          </a:stretch>
        </p:blipFill>
        <p:spPr bwMode="auto">
          <a:xfrm>
            <a:off x="1643041" y="4143386"/>
            <a:ext cx="865829" cy="64294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70" name="Picture 40" descr="F:\华为讲座\u=971192423,969056428&amp;fm=23&amp;gp=0.jpg"/>
          <p:cNvPicPr>
            <a:picLocks noChangeAspect="1" noChangeArrowheads="1"/>
          </p:cNvPicPr>
          <p:nvPr/>
        </p:nvPicPr>
        <p:blipFill>
          <a:blip r:embed="rId21" cstate="print"/>
          <a:srcRect/>
          <a:stretch>
            <a:fillRect/>
          </a:stretch>
        </p:blipFill>
        <p:spPr bwMode="auto">
          <a:xfrm>
            <a:off x="2928926" y="4138527"/>
            <a:ext cx="857256" cy="64780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71" name="Picture 2" descr="http://static.magme.cn/snsimg/20120806/max_800_1344239525894.jpg"/>
          <p:cNvPicPr>
            <a:picLocks noChangeAspect="1" noChangeArrowheads="1"/>
          </p:cNvPicPr>
          <p:nvPr/>
        </p:nvPicPr>
        <p:blipFill>
          <a:blip r:embed="rId22" cstate="print"/>
          <a:srcRect/>
          <a:stretch>
            <a:fillRect/>
          </a:stretch>
        </p:blipFill>
        <p:spPr bwMode="auto">
          <a:xfrm>
            <a:off x="6572264" y="3929072"/>
            <a:ext cx="785818" cy="80580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72" name="TextBox 171"/>
          <p:cNvSpPr txBox="1"/>
          <p:nvPr/>
        </p:nvSpPr>
        <p:spPr>
          <a:xfrm>
            <a:off x="500034" y="4786328"/>
            <a:ext cx="7858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Times New Roman" pitchFamily="18" charset="0"/>
                <a:cs typeface="Times New Roman" pitchFamily="18" charset="0"/>
              </a:rPr>
              <a:t>Mahout</a:t>
            </a:r>
            <a:endParaRPr lang="zh-CN" altLang="en-US" sz="1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73" name="TextBox 172"/>
          <p:cNvSpPr txBox="1"/>
          <p:nvPr/>
        </p:nvSpPr>
        <p:spPr>
          <a:xfrm>
            <a:off x="1643042" y="4786328"/>
            <a:ext cx="857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err="1" smtClean="0">
                <a:latin typeface="Times New Roman" pitchFamily="18" charset="0"/>
                <a:cs typeface="Times New Roman" pitchFamily="18" charset="0"/>
              </a:rPr>
              <a:t>Hadoop</a:t>
            </a:r>
            <a:endParaRPr lang="zh-CN" altLang="en-US" sz="1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74" name="TextBox 173"/>
          <p:cNvSpPr txBox="1"/>
          <p:nvPr/>
        </p:nvSpPr>
        <p:spPr>
          <a:xfrm>
            <a:off x="2857488" y="4786328"/>
            <a:ext cx="10001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400" dirty="0" smtClean="0">
                <a:latin typeface="Times New Roman" pitchFamily="18" charset="0"/>
                <a:cs typeface="Times New Roman" pitchFamily="18" charset="0"/>
              </a:rPr>
              <a:t>KVM</a:t>
            </a:r>
            <a:endParaRPr lang="zh-CN" altLang="en-US" sz="1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75" name="TextBox 174"/>
          <p:cNvSpPr txBox="1"/>
          <p:nvPr/>
        </p:nvSpPr>
        <p:spPr>
          <a:xfrm>
            <a:off x="6357950" y="4786328"/>
            <a:ext cx="11430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0" dirty="0" err="1" smtClean="0">
                <a:latin typeface="Times New Roman" pitchFamily="18" charset="0"/>
                <a:cs typeface="Times New Roman" pitchFamily="18" charset="0"/>
              </a:rPr>
              <a:t>OpenStack</a:t>
            </a:r>
            <a:endParaRPr lang="zh-CN" altLang="en-US" sz="1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76" name="TextBox 175"/>
          <p:cNvSpPr txBox="1"/>
          <p:nvPr/>
        </p:nvSpPr>
        <p:spPr>
          <a:xfrm>
            <a:off x="4071934" y="4786328"/>
            <a:ext cx="10001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400" dirty="0" smtClean="0">
                <a:latin typeface="Times New Roman" pitchFamily="18" charset="0"/>
                <a:cs typeface="Times New Roman" pitchFamily="18" charset="0"/>
              </a:rPr>
              <a:t>Hive</a:t>
            </a:r>
            <a:endParaRPr lang="zh-CN" altLang="en-US" sz="1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77" name="TextBox 176"/>
          <p:cNvSpPr txBox="1"/>
          <p:nvPr/>
        </p:nvSpPr>
        <p:spPr>
          <a:xfrm>
            <a:off x="5357818" y="4786328"/>
            <a:ext cx="10715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Times New Roman" pitchFamily="18" charset="0"/>
                <a:cs typeface="Times New Roman" pitchFamily="18" charset="0"/>
              </a:rPr>
              <a:t>LLVM</a:t>
            </a:r>
            <a:endParaRPr lang="zh-CN" altLang="en-US" sz="1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114" name="AutoShape 18" descr="drlogo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4115" name="Picture 19" descr="F:\IBM\drlogo.png"/>
          <p:cNvPicPr>
            <a:picLocks noChangeAspect="1" noChangeArrowheads="1"/>
          </p:cNvPicPr>
          <p:nvPr/>
        </p:nvPicPr>
        <p:blipFill>
          <a:blip r:embed="rId23"/>
          <a:srcRect/>
          <a:stretch>
            <a:fillRect/>
          </a:stretch>
        </p:blipFill>
        <p:spPr bwMode="auto">
          <a:xfrm>
            <a:off x="7715272" y="3929072"/>
            <a:ext cx="785818" cy="793162"/>
          </a:xfrm>
          <a:prstGeom prst="rect">
            <a:avLst/>
          </a:prstGeom>
          <a:noFill/>
        </p:spPr>
      </p:pic>
      <p:sp>
        <p:nvSpPr>
          <p:cNvPr id="179" name="TextBox 178"/>
          <p:cNvSpPr txBox="1"/>
          <p:nvPr/>
        </p:nvSpPr>
        <p:spPr>
          <a:xfrm>
            <a:off x="7572396" y="4764303"/>
            <a:ext cx="1285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dirty="0" err="1" smtClean="0"/>
              <a:t>DynamoRIO</a:t>
            </a:r>
            <a:endParaRPr lang="zh-CN" altLang="en-US" sz="1400" dirty="0"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180" name="Group 3"/>
          <p:cNvGrpSpPr>
            <a:grpSpLocks/>
          </p:cNvGrpSpPr>
          <p:nvPr/>
        </p:nvGrpSpPr>
        <p:grpSpPr bwMode="auto">
          <a:xfrm>
            <a:off x="142844" y="428610"/>
            <a:ext cx="8858312" cy="571504"/>
            <a:chOff x="878" y="908"/>
            <a:chExt cx="3984" cy="912"/>
          </a:xfrm>
        </p:grpSpPr>
        <p:sp>
          <p:nvSpPr>
            <p:cNvPr id="181" name="AutoShape 4"/>
            <p:cNvSpPr>
              <a:spLocks noChangeArrowheads="1"/>
            </p:cNvSpPr>
            <p:nvPr/>
          </p:nvSpPr>
          <p:spPr bwMode="gray">
            <a:xfrm>
              <a:off x="878" y="908"/>
              <a:ext cx="3984" cy="912"/>
            </a:xfrm>
            <a:prstGeom prst="roundRect">
              <a:avLst>
                <a:gd name="adj" fmla="val 10889"/>
              </a:avLst>
            </a:prstGeom>
            <a:gradFill rotWithShape="1">
              <a:gsLst>
                <a:gs pos="0">
                  <a:srgbClr val="DDDDDD"/>
                </a:gs>
                <a:gs pos="50000">
                  <a:srgbClr val="DDDDDD">
                    <a:gamma/>
                    <a:tint val="36471"/>
                    <a:invGamma/>
                  </a:srgbClr>
                </a:gs>
                <a:gs pos="100000">
                  <a:srgbClr val="DDDDDD"/>
                </a:gs>
              </a:gsLst>
              <a:lin ang="2700000" scaled="1"/>
            </a:gradFill>
            <a:ln w="38100">
              <a:solidFill>
                <a:srgbClr val="FFFFFF"/>
              </a:solidFill>
              <a:round/>
              <a:headEnd/>
              <a:tailEnd/>
            </a:ln>
            <a:effectLst>
              <a:outerShdw dist="135003" dir="2928844" algn="ctr" rotWithShape="0">
                <a:srgbClr val="000000">
                  <a:alpha val="50000"/>
                </a:srgbClr>
              </a:outerShdw>
            </a:effectLst>
          </p:spPr>
          <p:txBody>
            <a:bodyPr wrap="none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grpSp>
          <p:nvGrpSpPr>
            <p:cNvPr id="182" name="Group 5"/>
            <p:cNvGrpSpPr>
              <a:grpSpLocks/>
            </p:cNvGrpSpPr>
            <p:nvPr/>
          </p:nvGrpSpPr>
          <p:grpSpPr bwMode="auto">
            <a:xfrm>
              <a:off x="878" y="1022"/>
              <a:ext cx="772" cy="745"/>
              <a:chOff x="878" y="1022"/>
              <a:chExt cx="772" cy="745"/>
            </a:xfrm>
          </p:grpSpPr>
          <p:sp>
            <p:nvSpPr>
              <p:cNvPr id="184" name="AutoShape 6"/>
              <p:cNvSpPr>
                <a:spLocks noChangeArrowheads="1"/>
              </p:cNvSpPr>
              <p:nvPr/>
            </p:nvSpPr>
            <p:spPr bwMode="gray">
              <a:xfrm>
                <a:off x="910" y="1022"/>
                <a:ext cx="739" cy="745"/>
              </a:xfrm>
              <a:prstGeom prst="roundRect">
                <a:avLst>
                  <a:gd name="adj" fmla="val 11921"/>
                </a:avLst>
              </a:prstGeom>
              <a:gradFill rotWithShape="1">
                <a:gsLst>
                  <a:gs pos="0">
                    <a:schemeClr val="accent1"/>
                  </a:gs>
                  <a:gs pos="100000">
                    <a:schemeClr val="accent1">
                      <a:gamma/>
                      <a:shade val="69804"/>
                      <a:invGamma/>
                    </a:schemeClr>
                  </a:gs>
                </a:gsLst>
                <a:lin ang="5400000" scaled="1"/>
              </a:gradFill>
              <a:ln w="38100">
                <a:solidFill>
                  <a:schemeClr val="bg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85" name="Freeform 7"/>
              <p:cNvSpPr>
                <a:spLocks/>
              </p:cNvSpPr>
              <p:nvPr/>
            </p:nvSpPr>
            <p:spPr bwMode="gray">
              <a:xfrm>
                <a:off x="942" y="1105"/>
                <a:ext cx="383" cy="373"/>
              </a:xfrm>
              <a:custGeom>
                <a:avLst/>
                <a:gdLst/>
                <a:ahLst/>
                <a:cxnLst>
                  <a:cxn ang="0">
                    <a:pos x="118" y="0"/>
                  </a:cxn>
                  <a:cxn ang="0">
                    <a:pos x="0" y="118"/>
                  </a:cxn>
                  <a:cxn ang="0">
                    <a:pos x="0" y="589"/>
                  </a:cxn>
                  <a:cxn ang="0">
                    <a:pos x="161" y="174"/>
                  </a:cxn>
                  <a:cxn ang="0">
                    <a:pos x="589" y="0"/>
                  </a:cxn>
                  <a:cxn ang="0">
                    <a:pos x="118" y="0"/>
                  </a:cxn>
                </a:cxnLst>
                <a:rect l="0" t="0" r="r" b="b"/>
                <a:pathLst>
                  <a:path w="596" h="598">
                    <a:moveTo>
                      <a:pt x="118" y="0"/>
                    </a:moveTo>
                    <a:cubicBezTo>
                      <a:pt x="53" y="0"/>
                      <a:pt x="0" y="53"/>
                      <a:pt x="0" y="118"/>
                    </a:cubicBezTo>
                    <a:lnTo>
                      <a:pt x="0" y="589"/>
                    </a:lnTo>
                    <a:cubicBezTo>
                      <a:pt x="27" y="598"/>
                      <a:pt x="12" y="309"/>
                      <a:pt x="161" y="174"/>
                    </a:cubicBezTo>
                    <a:cubicBezTo>
                      <a:pt x="310" y="39"/>
                      <a:pt x="596" y="29"/>
                      <a:pt x="589" y="0"/>
                    </a:cubicBezTo>
                    <a:lnTo>
                      <a:pt x="118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chemeClr val="accent1">
                      <a:gamma/>
                      <a:tint val="54510"/>
                      <a:invGamma/>
                    </a:schemeClr>
                  </a:gs>
                  <a:gs pos="50000">
                    <a:schemeClr val="accent1">
                      <a:alpha val="0"/>
                    </a:schemeClr>
                  </a:gs>
                  <a:gs pos="100000">
                    <a:schemeClr val="accent1">
                      <a:gamma/>
                      <a:tint val="54510"/>
                      <a:invGamma/>
                    </a:schemeClr>
                  </a:gs>
                </a:gsLst>
                <a:lin ang="2700000" scaled="1"/>
              </a:gradFill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86" name="Text Box 8"/>
              <p:cNvSpPr txBox="1">
                <a:spLocks noChangeArrowheads="1"/>
              </p:cNvSpPr>
              <p:nvPr/>
            </p:nvSpPr>
            <p:spPr bwMode="gray">
              <a:xfrm>
                <a:off x="878" y="1136"/>
                <a:ext cx="772" cy="540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0" hangingPunct="0">
                  <a:defRPr/>
                </a:pPr>
                <a:r>
                  <a:rPr lang="en-US" altLang="zh-CN" sz="1600" b="1" dirty="0" smtClean="0">
                    <a:solidFill>
                      <a:srgbClr val="FFFFFF"/>
                    </a:solidFill>
                    <a:ea typeface="宋体" pitchFamily="2" charset="-122"/>
                  </a:rPr>
                  <a:t>Software Geek</a:t>
                </a:r>
                <a:endParaRPr lang="en-US" altLang="zh-CN" sz="1600" b="1" dirty="0">
                  <a:solidFill>
                    <a:srgbClr val="FFFFFF"/>
                  </a:solidFill>
                  <a:ea typeface="宋体" pitchFamily="2" charset="-122"/>
                </a:endParaRPr>
              </a:p>
            </p:txBody>
          </p:sp>
        </p:grpSp>
        <p:sp>
          <p:nvSpPr>
            <p:cNvPr id="183" name="Text Box 9"/>
            <p:cNvSpPr txBox="1">
              <a:spLocks noChangeArrowheads="1"/>
            </p:cNvSpPr>
            <p:nvPr/>
          </p:nvSpPr>
          <p:spPr bwMode="gray">
            <a:xfrm>
              <a:off x="1874" y="1096"/>
              <a:ext cx="2928" cy="589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b="1" dirty="0" smtClean="0"/>
                <a:t>The software </a:t>
              </a:r>
              <a:r>
                <a:rPr lang="en-US" altLang="zh-CN" b="1" dirty="0" smtClean="0"/>
                <a:t>tools </a:t>
              </a:r>
              <a:r>
                <a:rPr lang="en-US" altLang="zh-CN" b="1" dirty="0" smtClean="0"/>
                <a:t>w</a:t>
              </a:r>
              <a:r>
                <a:rPr lang="en-US" altLang="zh-CN" b="1" dirty="0" smtClean="0"/>
                <a:t>hat  I employed.</a:t>
              </a:r>
              <a:endParaRPr lang="zh-CN" altLang="en-US" b="1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4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4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6" dur="500"/>
                                        <p:tgtEl>
                                          <p:spTgt spid="4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8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1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4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0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3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6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1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4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7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0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3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6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9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2" dur="500"/>
                                        <p:tgtEl>
                                          <p:spTgt spid="4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5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8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1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4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7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0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3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" grpId="0" animBg="1"/>
      <p:bldP spid="105" grpId="0"/>
      <p:bldP spid="107" grpId="0"/>
      <p:bldP spid="109" grpId="0"/>
      <p:bldP spid="111" grpId="0"/>
      <p:bldP spid="113" grpId="0"/>
      <p:bldP spid="115" grpId="0"/>
      <p:bldP spid="117" grpId="0"/>
      <p:bldP spid="118" grpId="0" animBg="1"/>
      <p:bldP spid="150" grpId="0"/>
      <p:bldP spid="151" grpId="0"/>
      <p:bldP spid="152" grpId="0"/>
      <p:bldP spid="153" grpId="0"/>
      <p:bldP spid="157" grpId="0"/>
      <p:bldP spid="159" grpId="0"/>
      <p:bldP spid="160" grpId="0"/>
      <p:bldP spid="162" grpId="0" animBg="1"/>
      <p:bldP spid="172" grpId="0"/>
      <p:bldP spid="173" grpId="0"/>
      <p:bldP spid="174" grpId="0"/>
      <p:bldP spid="175" grpId="0"/>
      <p:bldP spid="176" grpId="0"/>
      <p:bldP spid="177" grpId="0"/>
      <p:bldP spid="17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6636F-854C-49D4-B5BE-D3FFEA344123}" type="slidenum">
              <a:rPr lang="zh-CN" altLang="en-US" smtClean="0"/>
              <a:pPr/>
              <a:t>4</a:t>
            </a:fld>
            <a:endParaRPr lang="zh-CN" altLang="en-US"/>
          </a:p>
        </p:txBody>
      </p:sp>
      <p:grpSp>
        <p:nvGrpSpPr>
          <p:cNvPr id="6" name="Group 3"/>
          <p:cNvGrpSpPr>
            <a:grpSpLocks/>
          </p:cNvGrpSpPr>
          <p:nvPr/>
        </p:nvGrpSpPr>
        <p:grpSpPr bwMode="auto">
          <a:xfrm>
            <a:off x="142844" y="428610"/>
            <a:ext cx="8858312" cy="571504"/>
            <a:chOff x="878" y="908"/>
            <a:chExt cx="3984" cy="912"/>
          </a:xfrm>
        </p:grpSpPr>
        <p:sp>
          <p:nvSpPr>
            <p:cNvPr id="7" name="AutoShape 4"/>
            <p:cNvSpPr>
              <a:spLocks noChangeArrowheads="1"/>
            </p:cNvSpPr>
            <p:nvPr/>
          </p:nvSpPr>
          <p:spPr bwMode="gray">
            <a:xfrm>
              <a:off x="878" y="908"/>
              <a:ext cx="3984" cy="912"/>
            </a:xfrm>
            <a:prstGeom prst="roundRect">
              <a:avLst>
                <a:gd name="adj" fmla="val 10889"/>
              </a:avLst>
            </a:prstGeom>
            <a:gradFill rotWithShape="1">
              <a:gsLst>
                <a:gs pos="0">
                  <a:srgbClr val="DDDDDD"/>
                </a:gs>
                <a:gs pos="50000">
                  <a:srgbClr val="DDDDDD">
                    <a:gamma/>
                    <a:tint val="36471"/>
                    <a:invGamma/>
                  </a:srgbClr>
                </a:gs>
                <a:gs pos="100000">
                  <a:srgbClr val="DDDDDD"/>
                </a:gs>
              </a:gsLst>
              <a:lin ang="2700000" scaled="1"/>
            </a:gradFill>
            <a:ln w="38100">
              <a:solidFill>
                <a:srgbClr val="FFFFFF"/>
              </a:solidFill>
              <a:round/>
              <a:headEnd/>
              <a:tailEnd/>
            </a:ln>
            <a:effectLst>
              <a:outerShdw dist="135003" dir="2928844" algn="ctr" rotWithShape="0">
                <a:srgbClr val="000000">
                  <a:alpha val="50000"/>
                </a:srgbClr>
              </a:outerShdw>
            </a:effectLst>
          </p:spPr>
          <p:txBody>
            <a:bodyPr wrap="none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grpSp>
          <p:nvGrpSpPr>
            <p:cNvPr id="8" name="Group 5"/>
            <p:cNvGrpSpPr>
              <a:grpSpLocks/>
            </p:cNvGrpSpPr>
            <p:nvPr/>
          </p:nvGrpSpPr>
          <p:grpSpPr bwMode="auto">
            <a:xfrm>
              <a:off x="878" y="1022"/>
              <a:ext cx="772" cy="745"/>
              <a:chOff x="878" y="1022"/>
              <a:chExt cx="772" cy="745"/>
            </a:xfrm>
          </p:grpSpPr>
          <p:sp>
            <p:nvSpPr>
              <p:cNvPr id="10" name="AutoShape 6"/>
              <p:cNvSpPr>
                <a:spLocks noChangeArrowheads="1"/>
              </p:cNvSpPr>
              <p:nvPr/>
            </p:nvSpPr>
            <p:spPr bwMode="gray">
              <a:xfrm>
                <a:off x="910" y="1022"/>
                <a:ext cx="739" cy="745"/>
              </a:xfrm>
              <a:prstGeom prst="roundRect">
                <a:avLst>
                  <a:gd name="adj" fmla="val 11921"/>
                </a:avLst>
              </a:prstGeom>
              <a:gradFill rotWithShape="1">
                <a:gsLst>
                  <a:gs pos="0">
                    <a:schemeClr val="accent1"/>
                  </a:gs>
                  <a:gs pos="100000">
                    <a:schemeClr val="accent1">
                      <a:gamma/>
                      <a:shade val="69804"/>
                      <a:invGamma/>
                    </a:schemeClr>
                  </a:gs>
                </a:gsLst>
                <a:lin ang="5400000" scaled="1"/>
              </a:gradFill>
              <a:ln w="38100">
                <a:solidFill>
                  <a:schemeClr val="bg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1" name="Freeform 7"/>
              <p:cNvSpPr>
                <a:spLocks/>
              </p:cNvSpPr>
              <p:nvPr/>
            </p:nvSpPr>
            <p:spPr bwMode="gray">
              <a:xfrm>
                <a:off x="942" y="1105"/>
                <a:ext cx="383" cy="373"/>
              </a:xfrm>
              <a:custGeom>
                <a:avLst/>
                <a:gdLst/>
                <a:ahLst/>
                <a:cxnLst>
                  <a:cxn ang="0">
                    <a:pos x="118" y="0"/>
                  </a:cxn>
                  <a:cxn ang="0">
                    <a:pos x="0" y="118"/>
                  </a:cxn>
                  <a:cxn ang="0">
                    <a:pos x="0" y="589"/>
                  </a:cxn>
                  <a:cxn ang="0">
                    <a:pos x="161" y="174"/>
                  </a:cxn>
                  <a:cxn ang="0">
                    <a:pos x="589" y="0"/>
                  </a:cxn>
                  <a:cxn ang="0">
                    <a:pos x="118" y="0"/>
                  </a:cxn>
                </a:cxnLst>
                <a:rect l="0" t="0" r="r" b="b"/>
                <a:pathLst>
                  <a:path w="596" h="598">
                    <a:moveTo>
                      <a:pt x="118" y="0"/>
                    </a:moveTo>
                    <a:cubicBezTo>
                      <a:pt x="53" y="0"/>
                      <a:pt x="0" y="53"/>
                      <a:pt x="0" y="118"/>
                    </a:cubicBezTo>
                    <a:lnTo>
                      <a:pt x="0" y="589"/>
                    </a:lnTo>
                    <a:cubicBezTo>
                      <a:pt x="27" y="598"/>
                      <a:pt x="12" y="309"/>
                      <a:pt x="161" y="174"/>
                    </a:cubicBezTo>
                    <a:cubicBezTo>
                      <a:pt x="310" y="39"/>
                      <a:pt x="596" y="29"/>
                      <a:pt x="589" y="0"/>
                    </a:cubicBezTo>
                    <a:lnTo>
                      <a:pt x="118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chemeClr val="accent1">
                      <a:gamma/>
                      <a:tint val="54510"/>
                      <a:invGamma/>
                    </a:schemeClr>
                  </a:gs>
                  <a:gs pos="50000">
                    <a:schemeClr val="accent1">
                      <a:alpha val="0"/>
                    </a:schemeClr>
                  </a:gs>
                  <a:gs pos="100000">
                    <a:schemeClr val="accent1">
                      <a:gamma/>
                      <a:tint val="54510"/>
                      <a:invGamma/>
                    </a:schemeClr>
                  </a:gs>
                </a:gsLst>
                <a:lin ang="2700000" scaled="1"/>
              </a:gradFill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2" name="Text Box 8"/>
              <p:cNvSpPr txBox="1">
                <a:spLocks noChangeArrowheads="1"/>
              </p:cNvSpPr>
              <p:nvPr/>
            </p:nvSpPr>
            <p:spPr bwMode="gray">
              <a:xfrm>
                <a:off x="878" y="1136"/>
                <a:ext cx="772" cy="540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0" hangingPunct="0">
                  <a:defRPr/>
                </a:pPr>
                <a:r>
                  <a:rPr lang="en-US" altLang="zh-CN" sz="1600" b="1" dirty="0" smtClean="0">
                    <a:solidFill>
                      <a:srgbClr val="FFFFFF"/>
                    </a:solidFill>
                    <a:ea typeface="宋体" pitchFamily="2" charset="-122"/>
                  </a:rPr>
                  <a:t>Software Geek</a:t>
                </a:r>
                <a:endParaRPr lang="en-US" altLang="zh-CN" sz="1600" b="1" dirty="0">
                  <a:solidFill>
                    <a:srgbClr val="FFFFFF"/>
                  </a:solidFill>
                  <a:ea typeface="宋体" pitchFamily="2" charset="-122"/>
                </a:endParaRPr>
              </a:p>
            </p:txBody>
          </p:sp>
        </p:grpSp>
        <p:sp>
          <p:nvSpPr>
            <p:cNvPr id="9" name="Text Box 9"/>
            <p:cNvSpPr txBox="1">
              <a:spLocks noChangeArrowheads="1"/>
            </p:cNvSpPr>
            <p:nvPr/>
          </p:nvSpPr>
          <p:spPr bwMode="gray">
            <a:xfrm>
              <a:off x="1874" y="1096"/>
              <a:ext cx="2928" cy="589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b="1" dirty="0" smtClean="0"/>
                <a:t>The software </a:t>
              </a:r>
              <a:r>
                <a:rPr lang="en-US" altLang="zh-CN" b="1" dirty="0" smtClean="0"/>
                <a:t>tools </a:t>
              </a:r>
              <a:r>
                <a:rPr lang="en-US" altLang="zh-CN" b="1" dirty="0" smtClean="0"/>
                <a:t>w</a:t>
              </a:r>
              <a:r>
                <a:rPr lang="en-US" altLang="zh-CN" b="1" dirty="0" smtClean="0"/>
                <a:t>hat  I developed.</a:t>
              </a:r>
              <a:endParaRPr lang="zh-CN" altLang="en-US" b="1" dirty="0"/>
            </a:p>
          </p:txBody>
        </p:sp>
      </p:grp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406" y="1152955"/>
            <a:ext cx="7500989" cy="384768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cxnSp>
        <p:nvCxnSpPr>
          <p:cNvPr id="18" name="直接箭头连接符 17"/>
          <p:cNvCxnSpPr>
            <a:endCxn id="40" idx="3"/>
          </p:cNvCxnSpPr>
          <p:nvPr/>
        </p:nvCxnSpPr>
        <p:spPr>
          <a:xfrm rot="10800000">
            <a:off x="3857620" y="2321718"/>
            <a:ext cx="2571768" cy="1393041"/>
          </a:xfrm>
          <a:prstGeom prst="straightConnector1">
            <a:avLst/>
          </a:prstGeom>
          <a:ln w="28575">
            <a:solidFill>
              <a:schemeClr val="tx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>
            <a:endCxn id="43" idx="2"/>
          </p:cNvCxnSpPr>
          <p:nvPr/>
        </p:nvCxnSpPr>
        <p:spPr>
          <a:xfrm flipV="1">
            <a:off x="6429388" y="2214560"/>
            <a:ext cx="1785934" cy="1500198"/>
          </a:xfrm>
          <a:prstGeom prst="straightConnector1">
            <a:avLst/>
          </a:prstGeom>
          <a:ln w="28575">
            <a:solidFill>
              <a:schemeClr val="tx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/>
          <p:cNvCxnSpPr/>
          <p:nvPr/>
        </p:nvCxnSpPr>
        <p:spPr>
          <a:xfrm rot="10800000">
            <a:off x="3786182" y="3321847"/>
            <a:ext cx="2643206" cy="392910"/>
          </a:xfrm>
          <a:prstGeom prst="straightConnector1">
            <a:avLst/>
          </a:prstGeom>
          <a:ln w="28575">
            <a:solidFill>
              <a:schemeClr val="tx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组合 37"/>
          <p:cNvGrpSpPr/>
          <p:nvPr/>
        </p:nvGrpSpPr>
        <p:grpSpPr>
          <a:xfrm>
            <a:off x="214282" y="1090188"/>
            <a:ext cx="2143140" cy="338554"/>
            <a:chOff x="214282" y="1090188"/>
            <a:chExt cx="2143140" cy="338554"/>
          </a:xfrm>
        </p:grpSpPr>
        <p:sp>
          <p:nvSpPr>
            <p:cNvPr id="14" name="TextBox 13"/>
            <p:cNvSpPr txBox="1"/>
            <p:nvPr/>
          </p:nvSpPr>
          <p:spPr>
            <a:xfrm>
              <a:off x="214282" y="1090188"/>
              <a:ext cx="2143140" cy="33855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b="1" dirty="0" err="1" smtClean="0"/>
                <a:t>EagleEye</a:t>
              </a:r>
              <a:r>
                <a:rPr lang="en-US" altLang="zh-CN" sz="1600" b="1" dirty="0" smtClean="0"/>
                <a:t> (</a:t>
              </a:r>
              <a:r>
                <a:rPr lang="en-US" altLang="zh-CN" sz="1600" b="1" dirty="0" err="1" smtClean="0"/>
                <a:t>AaaS</a:t>
              </a:r>
              <a:r>
                <a:rPr lang="en-US" altLang="zh-CN" sz="1600" b="1" dirty="0" smtClean="0"/>
                <a:t>)</a:t>
              </a:r>
              <a:endParaRPr lang="zh-CN" altLang="en-US" sz="1600" b="1" dirty="0"/>
            </a:p>
          </p:txBody>
        </p:sp>
        <p:pic>
          <p:nvPicPr>
            <p:cNvPr id="5122" name="Picture 2" descr="F:\IBM\u=409874927,3971293542&amp;fm=23&amp;gp=0.jp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14282" y="1146782"/>
              <a:ext cx="214314" cy="211494"/>
            </a:xfrm>
            <a:prstGeom prst="rect">
              <a:avLst/>
            </a:prstGeom>
            <a:noFill/>
          </p:spPr>
        </p:pic>
      </p:grpSp>
      <p:sp>
        <p:nvSpPr>
          <p:cNvPr id="40" name="AutoShape 18"/>
          <p:cNvSpPr>
            <a:spLocks noChangeArrowheads="1"/>
          </p:cNvSpPr>
          <p:nvPr/>
        </p:nvSpPr>
        <p:spPr bwMode="gray">
          <a:xfrm>
            <a:off x="2428892" y="2143122"/>
            <a:ext cx="1428728" cy="357190"/>
          </a:xfrm>
          <a:prstGeom prst="roundRect">
            <a:avLst>
              <a:gd name="adj" fmla="val 29463"/>
            </a:avLst>
          </a:prstGeom>
          <a:solidFill>
            <a:schemeClr val="bg1">
              <a:lumMod val="85000"/>
            </a:schemeClr>
          </a:solidFill>
          <a:ln w="28575">
            <a:solidFill>
              <a:schemeClr val="folHlink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CN" sz="1600" b="1" i="1" dirty="0" smtClean="0"/>
              <a:t>CHAOS</a:t>
            </a:r>
            <a:endParaRPr lang="zh-CN" altLang="en-US" sz="1600" b="1" i="1" dirty="0" smtClean="0"/>
          </a:p>
        </p:txBody>
      </p:sp>
      <p:sp>
        <p:nvSpPr>
          <p:cNvPr id="41" name="AutoShape 7"/>
          <p:cNvSpPr>
            <a:spLocks noChangeArrowheads="1"/>
          </p:cNvSpPr>
          <p:nvPr/>
        </p:nvSpPr>
        <p:spPr bwMode="gray">
          <a:xfrm>
            <a:off x="71406" y="2500312"/>
            <a:ext cx="3786214" cy="500066"/>
          </a:xfrm>
          <a:prstGeom prst="roundRect">
            <a:avLst>
              <a:gd name="adj" fmla="val 10889"/>
            </a:avLst>
          </a:prstGeom>
          <a:solidFill>
            <a:schemeClr val="tx2">
              <a:lumMod val="50000"/>
            </a:schemeClr>
          </a:solidFill>
          <a:ln w="38100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altLang="zh-CN" sz="1200" b="1" dirty="0" smtClean="0">
                <a:solidFill>
                  <a:schemeClr val="bg1"/>
                </a:solidFill>
                <a:ea typeface="宋体" charset="-122"/>
              </a:rPr>
              <a:t>CHAOS:A Novel Entropy based  </a:t>
            </a:r>
            <a:r>
              <a:rPr lang="en-US" altLang="zh-CN" sz="1200" b="1" dirty="0" smtClean="0">
                <a:solidFill>
                  <a:schemeClr val="bg1"/>
                </a:solidFill>
                <a:ea typeface="宋体" charset="-122"/>
              </a:rPr>
              <a:t>Framework </a:t>
            </a:r>
            <a:r>
              <a:rPr lang="en-US" altLang="zh-CN" sz="1200" b="1" dirty="0" smtClean="0">
                <a:solidFill>
                  <a:schemeClr val="bg1"/>
                </a:solidFill>
                <a:ea typeface="宋体" charset="-122"/>
              </a:rPr>
              <a:t>for </a:t>
            </a:r>
            <a:endParaRPr lang="en-US" altLang="zh-CN" sz="1200" b="1" dirty="0" smtClean="0">
              <a:solidFill>
                <a:schemeClr val="bg1"/>
              </a:solidFill>
              <a:ea typeface="宋体" charset="-122"/>
            </a:endParaRPr>
          </a:p>
          <a:p>
            <a:pPr eaLnBrk="0" hangingPunct="0"/>
            <a:r>
              <a:rPr lang="en-US" altLang="zh-CN" sz="1200" b="1" dirty="0" err="1" smtClean="0">
                <a:solidFill>
                  <a:schemeClr val="bg1"/>
                </a:solidFill>
                <a:ea typeface="宋体" charset="-122"/>
              </a:rPr>
              <a:t>Realtime</a:t>
            </a:r>
            <a:r>
              <a:rPr lang="en-US" altLang="zh-CN" sz="1200" b="1" dirty="0" smtClean="0">
                <a:solidFill>
                  <a:schemeClr val="bg1"/>
                </a:solidFill>
                <a:ea typeface="宋体" charset="-122"/>
              </a:rPr>
              <a:t> Detection  </a:t>
            </a:r>
            <a:r>
              <a:rPr lang="en-US" altLang="zh-CN" sz="1200" b="1" dirty="0" smtClean="0">
                <a:solidFill>
                  <a:schemeClr val="bg1"/>
                </a:solidFill>
                <a:ea typeface="宋体" charset="-122"/>
              </a:rPr>
              <a:t>of Failure </a:t>
            </a:r>
            <a:r>
              <a:rPr lang="en-US" altLang="zh-CN" sz="1200" b="1" dirty="0" smtClean="0">
                <a:solidFill>
                  <a:schemeClr val="bg1"/>
                </a:solidFill>
                <a:ea typeface="宋体" charset="-122"/>
              </a:rPr>
              <a:t>State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43" name="AutoShape 18"/>
          <p:cNvSpPr>
            <a:spLocks noChangeArrowheads="1"/>
          </p:cNvSpPr>
          <p:nvPr/>
        </p:nvSpPr>
        <p:spPr bwMode="gray">
          <a:xfrm>
            <a:off x="7500958" y="1857370"/>
            <a:ext cx="1428728" cy="357190"/>
          </a:xfrm>
          <a:prstGeom prst="roundRect">
            <a:avLst>
              <a:gd name="adj" fmla="val 29463"/>
            </a:avLst>
          </a:prstGeom>
          <a:solidFill>
            <a:schemeClr val="bg1">
              <a:lumMod val="85000"/>
            </a:schemeClr>
          </a:solidFill>
          <a:ln w="28575">
            <a:solidFill>
              <a:schemeClr val="folHlink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CN" sz="1600" b="1" i="1" dirty="0" err="1" smtClean="0"/>
              <a:t>CauseInfer</a:t>
            </a:r>
            <a:endParaRPr lang="zh-CN" altLang="en-US" sz="1600" b="1" i="1" dirty="0" smtClean="0"/>
          </a:p>
        </p:txBody>
      </p:sp>
      <p:sp>
        <p:nvSpPr>
          <p:cNvPr id="44" name="AutoShape 7"/>
          <p:cNvSpPr>
            <a:spLocks noChangeArrowheads="1"/>
          </p:cNvSpPr>
          <p:nvPr/>
        </p:nvSpPr>
        <p:spPr bwMode="gray">
          <a:xfrm>
            <a:off x="5072066" y="1357304"/>
            <a:ext cx="3857652" cy="500066"/>
          </a:xfrm>
          <a:prstGeom prst="roundRect">
            <a:avLst>
              <a:gd name="adj" fmla="val 10889"/>
            </a:avLst>
          </a:prstGeom>
          <a:solidFill>
            <a:schemeClr val="tx2">
              <a:lumMod val="50000"/>
            </a:schemeClr>
          </a:solidFill>
          <a:ln w="38100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altLang="zh-CN" sz="1200" b="1" dirty="0" err="1" smtClean="0">
                <a:solidFill>
                  <a:schemeClr val="bg1"/>
                </a:solidFill>
                <a:ea typeface="宋体" charset="-122"/>
              </a:rPr>
              <a:t>CauseInfer</a:t>
            </a:r>
            <a:r>
              <a:rPr lang="en-US" altLang="zh-CN" sz="1200" b="1" dirty="0" smtClean="0">
                <a:solidFill>
                  <a:schemeClr val="bg1"/>
                </a:solidFill>
                <a:ea typeface="宋体" charset="-122"/>
              </a:rPr>
              <a:t>: End-to-End Performance Diagnosis </a:t>
            </a:r>
          </a:p>
          <a:p>
            <a:pPr eaLnBrk="0" hangingPunct="0"/>
            <a:r>
              <a:rPr lang="en-US" altLang="zh-CN" sz="1200" b="1" dirty="0" smtClean="0">
                <a:solidFill>
                  <a:schemeClr val="bg1"/>
                </a:solidFill>
                <a:ea typeface="宋体" charset="-122"/>
              </a:rPr>
              <a:t>with Hierarchical Causality Graph in the Cloud</a:t>
            </a:r>
            <a:endParaRPr lang="en-US" altLang="zh-CN" sz="1200" b="1" dirty="0">
              <a:solidFill>
                <a:schemeClr val="bg1"/>
              </a:solidFill>
              <a:ea typeface="宋体" charset="-122"/>
            </a:endParaRPr>
          </a:p>
        </p:txBody>
      </p:sp>
      <p:sp>
        <p:nvSpPr>
          <p:cNvPr id="45" name="AutoShape 18"/>
          <p:cNvSpPr>
            <a:spLocks noChangeArrowheads="1"/>
          </p:cNvSpPr>
          <p:nvPr/>
        </p:nvSpPr>
        <p:spPr bwMode="gray">
          <a:xfrm>
            <a:off x="2357454" y="3143254"/>
            <a:ext cx="1428728" cy="357190"/>
          </a:xfrm>
          <a:prstGeom prst="roundRect">
            <a:avLst>
              <a:gd name="adj" fmla="val 29463"/>
            </a:avLst>
          </a:prstGeom>
          <a:solidFill>
            <a:schemeClr val="bg1">
              <a:lumMod val="85000"/>
            </a:schemeClr>
          </a:solidFill>
          <a:ln w="28575">
            <a:solidFill>
              <a:schemeClr val="folHlink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CN" sz="1600" b="1" i="1" dirty="0" err="1" smtClean="0"/>
              <a:t>InvarNet</a:t>
            </a:r>
            <a:r>
              <a:rPr lang="en-US" altLang="zh-CN" sz="1600" b="1" i="1" dirty="0" smtClean="0"/>
              <a:t>-X</a:t>
            </a:r>
            <a:endParaRPr lang="zh-CN" altLang="en-US" sz="1600" b="1" i="1" dirty="0" smtClean="0"/>
          </a:p>
        </p:txBody>
      </p:sp>
      <p:sp>
        <p:nvSpPr>
          <p:cNvPr id="46" name="AutoShape 7"/>
          <p:cNvSpPr>
            <a:spLocks noChangeArrowheads="1"/>
          </p:cNvSpPr>
          <p:nvPr/>
        </p:nvSpPr>
        <p:spPr bwMode="gray">
          <a:xfrm>
            <a:off x="71406" y="3500444"/>
            <a:ext cx="3714776" cy="500066"/>
          </a:xfrm>
          <a:prstGeom prst="roundRect">
            <a:avLst>
              <a:gd name="adj" fmla="val 10889"/>
            </a:avLst>
          </a:prstGeom>
          <a:solidFill>
            <a:schemeClr val="tx2">
              <a:lumMod val="50000"/>
            </a:schemeClr>
          </a:solidFill>
          <a:ln w="38100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altLang="zh-CN" sz="1200" b="1" dirty="0" err="1" smtClean="0">
                <a:solidFill>
                  <a:schemeClr val="bg1"/>
                </a:solidFill>
                <a:ea typeface="宋体" charset="-122"/>
              </a:rPr>
              <a:t>InvarNet</a:t>
            </a:r>
            <a:r>
              <a:rPr lang="en-US" altLang="zh-CN" sz="1200" b="1" dirty="0" smtClean="0">
                <a:solidFill>
                  <a:schemeClr val="bg1"/>
                </a:solidFill>
                <a:ea typeface="宋体" charset="-122"/>
              </a:rPr>
              <a:t>-X: Invariant based Approach for </a:t>
            </a:r>
          </a:p>
          <a:p>
            <a:pPr eaLnBrk="0" hangingPunct="0"/>
            <a:r>
              <a:rPr lang="en-US" altLang="zh-CN" sz="1200" b="1" dirty="0" smtClean="0">
                <a:solidFill>
                  <a:schemeClr val="bg1"/>
                </a:solidFill>
                <a:ea typeface="宋体" charset="-122"/>
              </a:rPr>
              <a:t>Performance Diagnosis in Big Data Platform</a:t>
            </a:r>
            <a:endParaRPr lang="en-US" altLang="zh-CN" sz="1200" b="1" dirty="0">
              <a:solidFill>
                <a:schemeClr val="bg1"/>
              </a:solidFill>
              <a:ea typeface="宋体" charset="-122"/>
            </a:endParaRPr>
          </a:p>
        </p:txBody>
      </p:sp>
      <p:sp>
        <p:nvSpPr>
          <p:cNvPr id="53" name="AutoShape 18"/>
          <p:cNvSpPr>
            <a:spLocks noChangeArrowheads="1"/>
          </p:cNvSpPr>
          <p:nvPr/>
        </p:nvSpPr>
        <p:spPr bwMode="gray">
          <a:xfrm>
            <a:off x="2357454" y="4143386"/>
            <a:ext cx="1428728" cy="357190"/>
          </a:xfrm>
          <a:prstGeom prst="roundRect">
            <a:avLst>
              <a:gd name="adj" fmla="val 29463"/>
            </a:avLst>
          </a:prstGeom>
          <a:solidFill>
            <a:schemeClr val="bg1">
              <a:lumMod val="85000"/>
            </a:schemeClr>
          </a:solidFill>
          <a:ln w="28575">
            <a:solidFill>
              <a:schemeClr val="folHlink"/>
            </a:solidFill>
            <a:prstDash val="sysDash"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CN" sz="1600" b="1" i="1" dirty="0" smtClean="0"/>
              <a:t>Domino</a:t>
            </a:r>
            <a:endParaRPr lang="zh-CN" altLang="en-US" sz="1600" b="1" i="1" dirty="0" smtClean="0"/>
          </a:p>
        </p:txBody>
      </p:sp>
      <p:sp>
        <p:nvSpPr>
          <p:cNvPr id="54" name="AutoShape 7"/>
          <p:cNvSpPr>
            <a:spLocks noChangeArrowheads="1"/>
          </p:cNvSpPr>
          <p:nvPr/>
        </p:nvSpPr>
        <p:spPr bwMode="gray">
          <a:xfrm>
            <a:off x="71406" y="4500576"/>
            <a:ext cx="3714776" cy="500066"/>
          </a:xfrm>
          <a:prstGeom prst="roundRect">
            <a:avLst>
              <a:gd name="adj" fmla="val 10889"/>
            </a:avLst>
          </a:prstGeom>
          <a:solidFill>
            <a:schemeClr val="tx2">
              <a:lumMod val="50000"/>
            </a:schemeClr>
          </a:solidFill>
          <a:ln w="38100">
            <a:solidFill>
              <a:schemeClr val="tx1"/>
            </a:solidFill>
            <a:prstDash val="sysDash"/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altLang="zh-CN" sz="1200" b="1" dirty="0" smtClean="0">
                <a:solidFill>
                  <a:schemeClr val="bg1"/>
                </a:solidFill>
                <a:ea typeface="宋体" charset="-122"/>
              </a:rPr>
              <a:t>Domino: Topology-aware cost-efficient </a:t>
            </a:r>
          </a:p>
          <a:p>
            <a:pPr eaLnBrk="0" hangingPunct="0"/>
            <a:r>
              <a:rPr lang="en-US" altLang="zh-CN" sz="1200" b="1" dirty="0" smtClean="0">
                <a:solidFill>
                  <a:schemeClr val="bg1"/>
                </a:solidFill>
                <a:ea typeface="宋体" charset="-122"/>
              </a:rPr>
              <a:t>Software recovery framework </a:t>
            </a:r>
            <a:endParaRPr lang="en-US" altLang="zh-CN" sz="1200" b="1" dirty="0">
              <a:solidFill>
                <a:schemeClr val="bg1"/>
              </a:solidFill>
              <a:ea typeface="宋体" charset="-122"/>
            </a:endParaRPr>
          </a:p>
        </p:txBody>
      </p:sp>
      <p:cxnSp>
        <p:nvCxnSpPr>
          <p:cNvPr id="55" name="直接箭头连接符 54"/>
          <p:cNvCxnSpPr>
            <a:endCxn id="53" idx="3"/>
          </p:cNvCxnSpPr>
          <p:nvPr/>
        </p:nvCxnSpPr>
        <p:spPr>
          <a:xfrm rot="10800000">
            <a:off x="3786182" y="4321982"/>
            <a:ext cx="2643206" cy="392909"/>
          </a:xfrm>
          <a:prstGeom prst="straightConnector1">
            <a:avLst/>
          </a:prstGeom>
          <a:ln w="28575">
            <a:solidFill>
              <a:schemeClr val="tx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AutoShape 18"/>
          <p:cNvSpPr>
            <a:spLocks noChangeArrowheads="1"/>
          </p:cNvSpPr>
          <p:nvPr/>
        </p:nvSpPr>
        <p:spPr bwMode="gray">
          <a:xfrm>
            <a:off x="7286644" y="4286262"/>
            <a:ext cx="1714480" cy="357190"/>
          </a:xfrm>
          <a:prstGeom prst="roundRect">
            <a:avLst>
              <a:gd name="adj" fmla="val 29463"/>
            </a:avLst>
          </a:prstGeom>
          <a:solidFill>
            <a:schemeClr val="bg1">
              <a:lumMod val="85000"/>
            </a:schemeClr>
          </a:solidFill>
          <a:ln w="28575">
            <a:solidFill>
              <a:schemeClr val="folHlink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CN" sz="1600" b="1" i="1" dirty="0" err="1" smtClean="0"/>
              <a:t>SmartBackup</a:t>
            </a:r>
            <a:endParaRPr lang="zh-CN" altLang="en-US" sz="1600" b="1" i="1" dirty="0" smtClean="0"/>
          </a:p>
        </p:txBody>
      </p:sp>
      <p:sp>
        <p:nvSpPr>
          <p:cNvPr id="65" name="AutoShape 7"/>
          <p:cNvSpPr>
            <a:spLocks noChangeArrowheads="1"/>
          </p:cNvSpPr>
          <p:nvPr/>
        </p:nvSpPr>
        <p:spPr bwMode="gray">
          <a:xfrm>
            <a:off x="5286380" y="3786196"/>
            <a:ext cx="3714776" cy="500066"/>
          </a:xfrm>
          <a:prstGeom prst="roundRect">
            <a:avLst>
              <a:gd name="adj" fmla="val 10889"/>
            </a:avLst>
          </a:prstGeom>
          <a:solidFill>
            <a:schemeClr val="tx2">
              <a:lumMod val="50000"/>
            </a:schemeClr>
          </a:solidFill>
          <a:ln w="38100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altLang="zh-CN" sz="1200" b="1" dirty="0" err="1" smtClean="0">
                <a:solidFill>
                  <a:schemeClr val="bg1"/>
                </a:solidFill>
                <a:ea typeface="宋体" charset="-122"/>
              </a:rPr>
              <a:t>SmartBackup</a:t>
            </a:r>
            <a:r>
              <a:rPr lang="en-US" altLang="zh-CN" sz="1200" b="1" dirty="0" smtClean="0">
                <a:solidFill>
                  <a:schemeClr val="bg1"/>
                </a:solidFill>
                <a:ea typeface="宋体" charset="-122"/>
              </a:rPr>
              <a:t>: Enlarge the backup ratio </a:t>
            </a:r>
          </a:p>
          <a:p>
            <a:pPr eaLnBrk="0" hangingPunct="0"/>
            <a:r>
              <a:rPr lang="en-US" altLang="zh-CN" sz="1200" b="1" dirty="0" smtClean="0">
                <a:solidFill>
                  <a:schemeClr val="bg1"/>
                </a:solidFill>
                <a:ea typeface="宋体" charset="-122"/>
              </a:rPr>
              <a:t>from 1:1 to 1:M under limited backup VMs</a:t>
            </a:r>
            <a:endParaRPr lang="en-US" altLang="zh-CN" sz="1200" b="1" dirty="0">
              <a:solidFill>
                <a:schemeClr val="bg1"/>
              </a:solidFill>
              <a:ea typeface="宋体" charset="-122"/>
            </a:endParaRPr>
          </a:p>
        </p:txBody>
      </p:sp>
      <p:sp>
        <p:nvSpPr>
          <p:cNvPr id="71" name="AutoShape 18"/>
          <p:cNvSpPr>
            <a:spLocks noChangeArrowheads="1"/>
          </p:cNvSpPr>
          <p:nvPr/>
        </p:nvSpPr>
        <p:spPr bwMode="gray">
          <a:xfrm>
            <a:off x="7500958" y="2928940"/>
            <a:ext cx="1428728" cy="357190"/>
          </a:xfrm>
          <a:prstGeom prst="roundRect">
            <a:avLst>
              <a:gd name="adj" fmla="val 29463"/>
            </a:avLst>
          </a:prstGeom>
          <a:solidFill>
            <a:schemeClr val="bg1">
              <a:lumMod val="85000"/>
            </a:schemeClr>
          </a:solidFill>
          <a:ln w="28575">
            <a:solidFill>
              <a:schemeClr val="folHlink"/>
            </a:solidFill>
            <a:prstDash val="sysDash"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CN" sz="1600" b="1" i="1" dirty="0" smtClean="0"/>
              <a:t>Diver</a:t>
            </a:r>
            <a:endParaRPr lang="zh-CN" altLang="en-US" sz="1600" b="1" i="1" dirty="0" smtClean="0"/>
          </a:p>
        </p:txBody>
      </p:sp>
      <p:sp>
        <p:nvSpPr>
          <p:cNvPr id="72" name="AutoShape 7"/>
          <p:cNvSpPr>
            <a:spLocks noChangeArrowheads="1"/>
          </p:cNvSpPr>
          <p:nvPr/>
        </p:nvSpPr>
        <p:spPr bwMode="gray">
          <a:xfrm>
            <a:off x="5072066" y="2428874"/>
            <a:ext cx="3857652" cy="500066"/>
          </a:xfrm>
          <a:prstGeom prst="roundRect">
            <a:avLst>
              <a:gd name="adj" fmla="val 10889"/>
            </a:avLst>
          </a:prstGeom>
          <a:solidFill>
            <a:schemeClr val="tx2">
              <a:lumMod val="50000"/>
            </a:schemeClr>
          </a:solidFill>
          <a:ln w="38100">
            <a:solidFill>
              <a:schemeClr val="tx1"/>
            </a:solidFill>
            <a:prstDash val="sysDash"/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altLang="zh-CN" sz="1200" b="1" dirty="0" smtClean="0">
                <a:solidFill>
                  <a:schemeClr val="bg1"/>
                </a:solidFill>
                <a:ea typeface="宋体" charset="-122"/>
              </a:rPr>
              <a:t>Diver: Pinpoint the performance  problems at </a:t>
            </a:r>
          </a:p>
          <a:p>
            <a:pPr eaLnBrk="0" hangingPunct="0"/>
            <a:r>
              <a:rPr lang="en-US" altLang="zh-CN" sz="1200" b="1" dirty="0" smtClean="0">
                <a:solidFill>
                  <a:schemeClr val="bg1"/>
                </a:solidFill>
                <a:ea typeface="宋体" charset="-122"/>
              </a:rPr>
              <a:t>Multi-granularity level (from node to code)</a:t>
            </a:r>
            <a:endParaRPr lang="en-US" altLang="zh-CN" sz="1200" b="1" dirty="0">
              <a:solidFill>
                <a:schemeClr val="bg1"/>
              </a:solidFill>
              <a:ea typeface="宋体" charset="-122"/>
            </a:endParaRPr>
          </a:p>
        </p:txBody>
      </p:sp>
      <p:cxnSp>
        <p:nvCxnSpPr>
          <p:cNvPr id="74" name="直接箭头连接符 73"/>
          <p:cNvCxnSpPr>
            <a:endCxn id="64" idx="1"/>
          </p:cNvCxnSpPr>
          <p:nvPr/>
        </p:nvCxnSpPr>
        <p:spPr>
          <a:xfrm flipV="1">
            <a:off x="6429388" y="4464857"/>
            <a:ext cx="857256" cy="250033"/>
          </a:xfrm>
          <a:prstGeom prst="straightConnector1">
            <a:avLst/>
          </a:prstGeom>
          <a:ln w="28575">
            <a:solidFill>
              <a:schemeClr val="tx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接箭头连接符 75"/>
          <p:cNvCxnSpPr>
            <a:endCxn id="71" idx="1"/>
          </p:cNvCxnSpPr>
          <p:nvPr/>
        </p:nvCxnSpPr>
        <p:spPr>
          <a:xfrm flipV="1">
            <a:off x="6429388" y="3107535"/>
            <a:ext cx="1071570" cy="607223"/>
          </a:xfrm>
          <a:prstGeom prst="straightConnector1">
            <a:avLst/>
          </a:prstGeom>
          <a:ln w="28575">
            <a:solidFill>
              <a:schemeClr val="tx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1" grpId="0" animBg="1"/>
      <p:bldP spid="43" grpId="0" animBg="1"/>
      <p:bldP spid="44" grpId="0" animBg="1"/>
      <p:bldP spid="45" grpId="0" animBg="1"/>
      <p:bldP spid="46" grpId="0" animBg="1"/>
      <p:bldP spid="53" grpId="0" animBg="1"/>
      <p:bldP spid="54" grpId="0" animBg="1"/>
      <p:bldP spid="64" grpId="0" animBg="1"/>
      <p:bldP spid="65" grpId="0" animBg="1"/>
      <p:bldP spid="71" grpId="0" animBg="1"/>
      <p:bldP spid="7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6636F-854C-49D4-B5BE-D3FFEA344123}" type="slidenum">
              <a:rPr lang="zh-CN" altLang="en-US" smtClean="0"/>
              <a:pPr/>
              <a:t>5</a:t>
            </a:fld>
            <a:endParaRPr lang="zh-CN" altLang="en-US"/>
          </a:p>
        </p:txBody>
      </p:sp>
      <p:sp>
        <p:nvSpPr>
          <p:cNvPr id="5" name="AutoShape 25"/>
          <p:cNvSpPr>
            <a:spLocks noChangeArrowheads="1"/>
          </p:cNvSpPr>
          <p:nvPr/>
        </p:nvSpPr>
        <p:spPr bwMode="auto">
          <a:xfrm>
            <a:off x="142844" y="404800"/>
            <a:ext cx="3352800" cy="381000"/>
          </a:xfrm>
          <a:prstGeom prst="roundRect">
            <a:avLst>
              <a:gd name="adj" fmla="val 7574"/>
            </a:avLst>
          </a:prstGeom>
          <a:solidFill>
            <a:schemeClr val="bg1"/>
          </a:solidFill>
          <a:ln w="28575" cap="rnd">
            <a:noFill/>
            <a:prstDash val="sysDot"/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altLang="zh-CN" b="1" dirty="0" smtClean="0">
                <a:ea typeface="宋体" charset="-122"/>
              </a:rPr>
              <a:t>Research Background</a:t>
            </a:r>
            <a:endParaRPr lang="en-US" altLang="zh-CN" b="1" dirty="0">
              <a:ea typeface="宋体" charset="-122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1472" y="936311"/>
            <a:ext cx="2436812" cy="17783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714348" y="2723379"/>
            <a:ext cx="22145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 smtClean="0"/>
              <a:t>Figure 1. CAP of </a:t>
            </a:r>
            <a:r>
              <a:rPr lang="en-US" altLang="zh-CN" sz="1200" b="1" dirty="0" err="1" smtClean="0"/>
              <a:t>Dist.Dys</a:t>
            </a:r>
            <a:r>
              <a:rPr lang="en-US" altLang="zh-CN" sz="1200" b="1" dirty="0" smtClean="0"/>
              <a:t>.</a:t>
            </a:r>
            <a:endParaRPr lang="zh-CN" altLang="en-US" sz="1200" b="1" dirty="0"/>
          </a:p>
        </p:txBody>
      </p:sp>
      <p:sp>
        <p:nvSpPr>
          <p:cNvPr id="9" name="AutoShape 4"/>
          <p:cNvSpPr>
            <a:spLocks noChangeArrowheads="1"/>
          </p:cNvSpPr>
          <p:nvPr/>
        </p:nvSpPr>
        <p:spPr bwMode="gray">
          <a:xfrm>
            <a:off x="428596" y="3429006"/>
            <a:ext cx="1143008" cy="357190"/>
          </a:xfrm>
          <a:prstGeom prst="roundRect">
            <a:avLst>
              <a:gd name="adj" fmla="val 9106"/>
            </a:avLst>
          </a:prstGeom>
          <a:gradFill rotWithShape="1">
            <a:gsLst>
              <a:gs pos="0">
                <a:schemeClr val="accent2"/>
              </a:gs>
              <a:gs pos="100000">
                <a:schemeClr val="accent2">
                  <a:gamma/>
                  <a:tint val="69804"/>
                  <a:invGamma/>
                </a:schemeClr>
              </a:gs>
            </a:gsLst>
            <a:lin ang="5400000" scaled="1"/>
          </a:gradFill>
          <a:ln w="25400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0" hangingPunct="0"/>
            <a:r>
              <a:rPr lang="en-US" altLang="zh-CN" sz="1200" b="1" dirty="0" err="1" smtClean="0">
                <a:ea typeface="宋体" charset="-122"/>
              </a:rPr>
              <a:t>Mem</a:t>
            </a:r>
            <a:r>
              <a:rPr lang="en-US" altLang="zh-CN" sz="1200" b="1" dirty="0" smtClean="0">
                <a:ea typeface="宋体" charset="-122"/>
              </a:rPr>
              <a:t> leaking</a:t>
            </a:r>
            <a:endParaRPr lang="en-US" altLang="zh-CN" sz="1200" b="1" dirty="0">
              <a:ea typeface="宋体" charset="-122"/>
            </a:endParaRPr>
          </a:p>
        </p:txBody>
      </p:sp>
      <p:sp>
        <p:nvSpPr>
          <p:cNvPr id="10" name="AutoShape 5"/>
          <p:cNvSpPr>
            <a:spLocks noChangeArrowheads="1"/>
          </p:cNvSpPr>
          <p:nvPr/>
        </p:nvSpPr>
        <p:spPr bwMode="gray">
          <a:xfrm>
            <a:off x="428596" y="3786196"/>
            <a:ext cx="1143008" cy="357190"/>
          </a:xfrm>
          <a:prstGeom prst="roundRect">
            <a:avLst>
              <a:gd name="adj" fmla="val 9106"/>
            </a:avLst>
          </a:prstGeom>
          <a:gradFill rotWithShape="1">
            <a:gsLst>
              <a:gs pos="0">
                <a:schemeClr val="folHlink"/>
              </a:gs>
              <a:gs pos="100000">
                <a:schemeClr val="folHlink">
                  <a:gamma/>
                  <a:tint val="69804"/>
                  <a:invGamma/>
                </a:schemeClr>
              </a:gs>
            </a:gsLst>
            <a:lin ang="5400000" scaled="1"/>
          </a:gradFill>
          <a:ln w="25400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0" hangingPunct="0"/>
            <a:r>
              <a:rPr lang="en-US" altLang="zh-CN" sz="1200" b="1" dirty="0" smtClean="0">
                <a:ea typeface="宋体" charset="-122"/>
              </a:rPr>
              <a:t>Data race</a:t>
            </a:r>
            <a:endParaRPr lang="en-US" altLang="zh-CN" sz="1200" b="1" dirty="0">
              <a:ea typeface="宋体" charset="-122"/>
            </a:endParaRPr>
          </a:p>
        </p:txBody>
      </p:sp>
      <p:sp>
        <p:nvSpPr>
          <p:cNvPr id="11" name="AutoShape 6"/>
          <p:cNvSpPr>
            <a:spLocks noChangeArrowheads="1"/>
          </p:cNvSpPr>
          <p:nvPr/>
        </p:nvSpPr>
        <p:spPr bwMode="gray">
          <a:xfrm>
            <a:off x="428596" y="4143386"/>
            <a:ext cx="1143008" cy="357190"/>
          </a:xfrm>
          <a:prstGeom prst="roundRect">
            <a:avLst>
              <a:gd name="adj" fmla="val 9106"/>
            </a:avLst>
          </a:prstGeom>
          <a:gradFill rotWithShape="1">
            <a:gsLst>
              <a:gs pos="0">
                <a:schemeClr val="hlink"/>
              </a:gs>
              <a:gs pos="100000">
                <a:schemeClr val="hlink">
                  <a:gamma/>
                  <a:tint val="69804"/>
                  <a:invGamma/>
                </a:schemeClr>
              </a:gs>
            </a:gsLst>
            <a:lin ang="5400000" scaled="1"/>
          </a:gradFill>
          <a:ln w="25400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0" hangingPunct="0"/>
            <a:r>
              <a:rPr lang="en-US" altLang="zh-CN" sz="1000" b="1" dirty="0" smtClean="0">
                <a:ea typeface="宋体" charset="-122"/>
              </a:rPr>
              <a:t>Atomic violation</a:t>
            </a:r>
            <a:endParaRPr lang="en-US" altLang="zh-CN" sz="1000" b="1" dirty="0">
              <a:ea typeface="宋体" charset="-122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14348" y="2928940"/>
            <a:ext cx="23574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 smtClean="0"/>
              <a:t>Performance degradation</a:t>
            </a:r>
            <a:endParaRPr lang="zh-CN" altLang="en-US" sz="1200" b="1" dirty="0"/>
          </a:p>
        </p:txBody>
      </p:sp>
      <p:sp>
        <p:nvSpPr>
          <p:cNvPr id="13" name="AutoShape 4"/>
          <p:cNvSpPr>
            <a:spLocks noChangeArrowheads="1"/>
          </p:cNvSpPr>
          <p:nvPr/>
        </p:nvSpPr>
        <p:spPr bwMode="gray">
          <a:xfrm>
            <a:off x="1928794" y="3429006"/>
            <a:ext cx="1143008" cy="357190"/>
          </a:xfrm>
          <a:prstGeom prst="roundRect">
            <a:avLst>
              <a:gd name="adj" fmla="val 9106"/>
            </a:avLst>
          </a:prstGeom>
          <a:gradFill rotWithShape="1">
            <a:gsLst>
              <a:gs pos="0">
                <a:schemeClr val="accent2"/>
              </a:gs>
              <a:gs pos="100000">
                <a:schemeClr val="accent2">
                  <a:gamma/>
                  <a:tint val="69804"/>
                  <a:invGamma/>
                </a:schemeClr>
              </a:gs>
            </a:gsLst>
            <a:lin ang="5400000" scaled="1"/>
          </a:gradFill>
          <a:ln w="25400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0" hangingPunct="0"/>
            <a:r>
              <a:rPr lang="en-US" altLang="zh-CN" sz="1200" b="1" dirty="0" err="1" smtClean="0">
                <a:ea typeface="宋体" charset="-122"/>
              </a:rPr>
              <a:t>Misconfig</a:t>
            </a:r>
            <a:endParaRPr lang="en-US" altLang="zh-CN" sz="1200" b="1" dirty="0">
              <a:ea typeface="宋体" charset="-122"/>
            </a:endParaRPr>
          </a:p>
        </p:txBody>
      </p:sp>
      <p:sp>
        <p:nvSpPr>
          <p:cNvPr id="14" name="AutoShape 5"/>
          <p:cNvSpPr>
            <a:spLocks noChangeArrowheads="1"/>
          </p:cNvSpPr>
          <p:nvPr/>
        </p:nvSpPr>
        <p:spPr bwMode="gray">
          <a:xfrm>
            <a:off x="1928794" y="3786196"/>
            <a:ext cx="1143008" cy="357190"/>
          </a:xfrm>
          <a:prstGeom prst="roundRect">
            <a:avLst>
              <a:gd name="adj" fmla="val 9106"/>
            </a:avLst>
          </a:prstGeom>
          <a:gradFill rotWithShape="1">
            <a:gsLst>
              <a:gs pos="0">
                <a:schemeClr val="folHlink"/>
              </a:gs>
              <a:gs pos="100000">
                <a:schemeClr val="folHlink">
                  <a:gamma/>
                  <a:tint val="69804"/>
                  <a:invGamma/>
                </a:schemeClr>
              </a:gs>
            </a:gsLst>
            <a:lin ang="5400000" scaled="1"/>
          </a:gradFill>
          <a:ln w="25400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0" hangingPunct="0"/>
            <a:r>
              <a:rPr lang="en-US" altLang="zh-CN" sz="1200" b="1" dirty="0" smtClean="0">
                <a:ea typeface="宋体" charset="-122"/>
              </a:rPr>
              <a:t>Interference</a:t>
            </a:r>
            <a:endParaRPr lang="en-US" altLang="zh-CN" sz="1200" b="1" dirty="0">
              <a:ea typeface="宋体" charset="-122"/>
            </a:endParaRPr>
          </a:p>
        </p:txBody>
      </p:sp>
      <p:sp>
        <p:nvSpPr>
          <p:cNvPr id="15" name="AutoShape 6"/>
          <p:cNvSpPr>
            <a:spLocks noChangeArrowheads="1"/>
          </p:cNvSpPr>
          <p:nvPr/>
        </p:nvSpPr>
        <p:spPr bwMode="gray">
          <a:xfrm>
            <a:off x="1928794" y="4143386"/>
            <a:ext cx="1143008" cy="357190"/>
          </a:xfrm>
          <a:prstGeom prst="roundRect">
            <a:avLst>
              <a:gd name="adj" fmla="val 9106"/>
            </a:avLst>
          </a:prstGeom>
          <a:gradFill rotWithShape="1">
            <a:gsLst>
              <a:gs pos="0">
                <a:schemeClr val="hlink"/>
              </a:gs>
              <a:gs pos="100000">
                <a:schemeClr val="hlink">
                  <a:gamma/>
                  <a:tint val="69804"/>
                  <a:invGamma/>
                </a:schemeClr>
              </a:gs>
            </a:gsLst>
            <a:lin ang="5400000" scaled="1"/>
          </a:gradFill>
          <a:ln w="25400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0" hangingPunct="0"/>
            <a:r>
              <a:rPr lang="en-US" altLang="zh-CN" sz="1000" b="1" dirty="0" smtClean="0">
                <a:ea typeface="宋体" charset="-122"/>
              </a:rPr>
              <a:t>Resource hog</a:t>
            </a:r>
            <a:endParaRPr lang="en-US" altLang="zh-CN" sz="1000" b="1" dirty="0">
              <a:ea typeface="宋体" charset="-122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28596" y="3152007"/>
            <a:ext cx="12858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/>
              <a:t>Internal factors</a:t>
            </a:r>
            <a:endParaRPr lang="zh-CN" altLang="en-US" sz="1200" dirty="0"/>
          </a:p>
        </p:txBody>
      </p:sp>
      <p:sp>
        <p:nvSpPr>
          <p:cNvPr id="17" name="TextBox 16"/>
          <p:cNvSpPr txBox="1"/>
          <p:nvPr/>
        </p:nvSpPr>
        <p:spPr>
          <a:xfrm>
            <a:off x="1857356" y="3143254"/>
            <a:ext cx="12858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/>
              <a:t>External factors</a:t>
            </a:r>
            <a:endParaRPr lang="zh-CN" altLang="en-US" sz="1200" dirty="0"/>
          </a:p>
        </p:txBody>
      </p:sp>
      <p:sp>
        <p:nvSpPr>
          <p:cNvPr id="18" name="TextBox 17"/>
          <p:cNvSpPr txBox="1"/>
          <p:nvPr/>
        </p:nvSpPr>
        <p:spPr>
          <a:xfrm>
            <a:off x="714348" y="4429138"/>
            <a:ext cx="6429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/>
              <a:t>……</a:t>
            </a:r>
            <a:endParaRPr lang="zh-CN" altLang="en-US" sz="1200" dirty="0"/>
          </a:p>
        </p:txBody>
      </p:sp>
      <p:sp>
        <p:nvSpPr>
          <p:cNvPr id="19" name="TextBox 18"/>
          <p:cNvSpPr txBox="1"/>
          <p:nvPr/>
        </p:nvSpPr>
        <p:spPr>
          <a:xfrm>
            <a:off x="2285984" y="4437891"/>
            <a:ext cx="6429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/>
              <a:t>……</a:t>
            </a:r>
            <a:endParaRPr lang="zh-CN" altLang="en-US" sz="1200" dirty="0"/>
          </a:p>
        </p:txBody>
      </p:sp>
      <p:sp>
        <p:nvSpPr>
          <p:cNvPr id="20" name="TextBox 19"/>
          <p:cNvSpPr txBox="1"/>
          <p:nvPr/>
        </p:nvSpPr>
        <p:spPr>
          <a:xfrm>
            <a:off x="142844" y="4682983"/>
            <a:ext cx="32146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b="1" dirty="0" smtClean="0"/>
              <a:t>Figure </a:t>
            </a:r>
            <a:r>
              <a:rPr lang="en-US" altLang="zh-CN" sz="1000" b="1" dirty="0" smtClean="0"/>
              <a:t>2.  Factors </a:t>
            </a:r>
            <a:r>
              <a:rPr lang="en-US" altLang="zh-CN" sz="1000" b="1" dirty="0" smtClean="0"/>
              <a:t>of performance degradation</a:t>
            </a:r>
            <a:endParaRPr lang="zh-CN" altLang="en-US" sz="1000" b="1" dirty="0"/>
          </a:p>
        </p:txBody>
      </p:sp>
      <p:sp>
        <p:nvSpPr>
          <p:cNvPr id="22" name="圆角矩形标注 21"/>
          <p:cNvSpPr/>
          <p:nvPr/>
        </p:nvSpPr>
        <p:spPr>
          <a:xfrm>
            <a:off x="214282" y="2285998"/>
            <a:ext cx="5000660" cy="571504"/>
          </a:xfrm>
          <a:prstGeom prst="wedgeRoundRectCallout">
            <a:avLst>
              <a:gd name="adj1" fmla="val -7118"/>
              <a:gd name="adj2" fmla="val -86653"/>
              <a:gd name="adj3" fmla="val 16667"/>
            </a:avLst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Nancy Lynch and Seth Gilbert, “Brewer's conjecture and the feasibility of consistent, available, partition-tolerant web services”, ACM SIGACT News, Volume 33 Issue 2 (2002), pg. 51-59. </a:t>
            </a:r>
            <a:endParaRPr lang="zh-CN" altLang="en-US" sz="1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214282" y="857238"/>
            <a:ext cx="3143272" cy="4071966"/>
          </a:xfrm>
          <a:prstGeom prst="rect">
            <a:avLst/>
          </a:prstGeom>
          <a:noFill/>
          <a:ln w="28575"/>
          <a:effectLst>
            <a:glow rad="63500">
              <a:schemeClr val="accent3">
                <a:satMod val="175000"/>
                <a:alpha val="40000"/>
              </a:schemeClr>
            </a:glow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v</a:t>
            </a:r>
            <a:endParaRPr lang="zh-CN" altLang="en-US" dirty="0"/>
          </a:p>
        </p:txBody>
      </p:sp>
      <p:sp>
        <p:nvSpPr>
          <p:cNvPr id="24" name="矩形 23"/>
          <p:cNvSpPr/>
          <p:nvPr/>
        </p:nvSpPr>
        <p:spPr>
          <a:xfrm>
            <a:off x="3428992" y="857238"/>
            <a:ext cx="5572164" cy="1714512"/>
          </a:xfrm>
          <a:prstGeom prst="rect">
            <a:avLst/>
          </a:prstGeom>
          <a:noFill/>
          <a:ln w="28575"/>
          <a:effectLst>
            <a:glow rad="63500">
              <a:schemeClr val="accent3">
                <a:satMod val="175000"/>
                <a:alpha val="40000"/>
              </a:schemeClr>
            </a:glow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v</a:t>
            </a:r>
            <a:endParaRPr lang="zh-CN" alt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3930597" y="1000114"/>
            <a:ext cx="1298588" cy="27699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zh-CN" sz="1200" b="1" dirty="0" smtClean="0">
                <a:latin typeface="Times New Roman" pitchFamily="18" charset="0"/>
                <a:cs typeface="Times New Roman" pitchFamily="18" charset="0"/>
              </a:rPr>
              <a:t>Revenue loss</a:t>
            </a:r>
            <a:endParaRPr lang="zh-CN" altLang="en-US" sz="12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9" name="AutoShape 3"/>
          <p:cNvSpPr>
            <a:spLocks noChangeArrowheads="1"/>
          </p:cNvSpPr>
          <p:nvPr/>
        </p:nvSpPr>
        <p:spPr bwMode="gray">
          <a:xfrm>
            <a:off x="3728987" y="1377170"/>
            <a:ext cx="1714512" cy="500066"/>
          </a:xfrm>
          <a:prstGeom prst="upArrow">
            <a:avLst>
              <a:gd name="adj1" fmla="val 57824"/>
              <a:gd name="adj2" fmla="val 54398"/>
            </a:avLst>
          </a:prstGeom>
          <a:gradFill rotWithShape="1"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5400000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zh-CN" altLang="en-US"/>
          </a:p>
        </p:txBody>
      </p:sp>
      <p:sp>
        <p:nvSpPr>
          <p:cNvPr id="50" name="TextBox 49"/>
          <p:cNvSpPr txBox="1">
            <a:spLocks noChangeArrowheads="1"/>
          </p:cNvSpPr>
          <p:nvPr/>
        </p:nvSpPr>
        <p:spPr bwMode="auto">
          <a:xfrm>
            <a:off x="3514673" y="2151875"/>
            <a:ext cx="214314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1200" b="1" dirty="0" smtClean="0">
                <a:solidFill>
                  <a:schemeClr val="tx2"/>
                </a:solidFill>
              </a:rPr>
              <a:t>Amazon crash in 2011</a:t>
            </a:r>
            <a:endParaRPr lang="zh-CN" altLang="en-US" sz="1200" b="1" dirty="0">
              <a:solidFill>
                <a:schemeClr val="tx2"/>
              </a:solidFill>
            </a:endParaRPr>
          </a:p>
        </p:txBody>
      </p:sp>
      <p:pic>
        <p:nvPicPr>
          <p:cNvPr id="51" name="Picture 2" descr="http://i4.hexunimg.cn/2011-09-29/133860882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28987" y="1662922"/>
            <a:ext cx="1644660" cy="48895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52" name="TextBox 51"/>
          <p:cNvSpPr txBox="1"/>
          <p:nvPr/>
        </p:nvSpPr>
        <p:spPr>
          <a:xfrm>
            <a:off x="5514937" y="1000114"/>
            <a:ext cx="1714512" cy="27699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zh-CN" sz="1200" b="1" dirty="0" smtClean="0">
                <a:latin typeface="Times New Roman" pitchFamily="18" charset="0"/>
                <a:cs typeface="Times New Roman" pitchFamily="18" charset="0"/>
              </a:rPr>
              <a:t>Infrastructure outage</a:t>
            </a:r>
            <a:endParaRPr lang="zh-CN" altLang="en-US" sz="12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5" name="TextBox 54"/>
          <p:cNvSpPr txBox="1">
            <a:spLocks noChangeArrowheads="1"/>
          </p:cNvSpPr>
          <p:nvPr/>
        </p:nvSpPr>
        <p:spPr bwMode="auto">
          <a:xfrm>
            <a:off x="5229185" y="2143122"/>
            <a:ext cx="221457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1200" b="1" dirty="0" smtClean="0">
                <a:solidFill>
                  <a:schemeClr val="tx2"/>
                </a:solidFill>
              </a:rPr>
              <a:t>Northeast power grid outage in 2003</a:t>
            </a:r>
            <a:endParaRPr lang="zh-CN" altLang="en-US" sz="1200" b="1" dirty="0">
              <a:solidFill>
                <a:schemeClr val="tx2"/>
              </a:solidFill>
            </a:endParaRPr>
          </a:p>
        </p:txBody>
      </p:sp>
      <p:sp>
        <p:nvSpPr>
          <p:cNvPr id="56" name="AutoShape 3"/>
          <p:cNvSpPr>
            <a:spLocks noChangeArrowheads="1"/>
          </p:cNvSpPr>
          <p:nvPr/>
        </p:nvSpPr>
        <p:spPr bwMode="gray">
          <a:xfrm>
            <a:off x="5514937" y="1357304"/>
            <a:ext cx="1714512" cy="500066"/>
          </a:xfrm>
          <a:prstGeom prst="upArrow">
            <a:avLst>
              <a:gd name="adj1" fmla="val 57824"/>
              <a:gd name="adj2" fmla="val 54398"/>
            </a:avLst>
          </a:prstGeom>
          <a:gradFill rotWithShape="1"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5400000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zh-CN" altLang="en-US"/>
          </a:p>
        </p:txBody>
      </p:sp>
      <p:pic>
        <p:nvPicPr>
          <p:cNvPr id="54" name="Picture 25" descr="http://epaper.jxnews.com.cn/jxrb/res/1/20071229/10351198872711228.jpg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4937" y="1643057"/>
            <a:ext cx="1785950" cy="50006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TextBox 56"/>
          <p:cNvSpPr txBox="1"/>
          <p:nvPr/>
        </p:nvSpPr>
        <p:spPr>
          <a:xfrm>
            <a:off x="7515201" y="1000114"/>
            <a:ext cx="1128765" cy="27699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zh-CN" sz="1200" b="1" dirty="0" smtClean="0">
                <a:latin typeface="Times New Roman" pitchFamily="18" charset="0"/>
                <a:cs typeface="Times New Roman" pitchFamily="18" charset="0"/>
              </a:rPr>
              <a:t>Life risk</a:t>
            </a:r>
            <a:endParaRPr lang="zh-CN" altLang="en-US" sz="12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0" name="TextBox 59"/>
          <p:cNvSpPr txBox="1">
            <a:spLocks noChangeArrowheads="1"/>
          </p:cNvSpPr>
          <p:nvPr/>
        </p:nvSpPr>
        <p:spPr bwMode="auto">
          <a:xfrm>
            <a:off x="7227896" y="2143122"/>
            <a:ext cx="191613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1200" b="1" dirty="0" smtClean="0">
                <a:solidFill>
                  <a:schemeClr val="tx2"/>
                </a:solidFill>
              </a:rPr>
              <a:t>Scud missile failure in 1992</a:t>
            </a:r>
            <a:endParaRPr lang="zh-CN" altLang="en-US" sz="1200" b="1" dirty="0">
              <a:solidFill>
                <a:schemeClr val="tx2"/>
              </a:solidFill>
            </a:endParaRPr>
          </a:p>
        </p:txBody>
      </p:sp>
      <p:sp>
        <p:nvSpPr>
          <p:cNvPr id="61" name="AutoShape 3"/>
          <p:cNvSpPr>
            <a:spLocks noChangeArrowheads="1"/>
          </p:cNvSpPr>
          <p:nvPr/>
        </p:nvSpPr>
        <p:spPr bwMode="gray">
          <a:xfrm>
            <a:off x="7215206" y="1357304"/>
            <a:ext cx="1714512" cy="500066"/>
          </a:xfrm>
          <a:prstGeom prst="upArrow">
            <a:avLst>
              <a:gd name="adj1" fmla="val 57824"/>
              <a:gd name="adj2" fmla="val 54398"/>
            </a:avLst>
          </a:prstGeom>
          <a:gradFill rotWithShape="1"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5400000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zh-CN" altLang="en-US"/>
          </a:p>
        </p:txBody>
      </p:sp>
      <p:pic>
        <p:nvPicPr>
          <p:cNvPr id="59" name="Picture 35" descr="http://news.southcn.com/international/iraq/usbase/usweapon/200302200772_278500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8082" y="1643057"/>
            <a:ext cx="1571636" cy="50006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矩形 61"/>
          <p:cNvSpPr/>
          <p:nvPr/>
        </p:nvSpPr>
        <p:spPr>
          <a:xfrm>
            <a:off x="3428992" y="2643188"/>
            <a:ext cx="5572164" cy="2286016"/>
          </a:xfrm>
          <a:prstGeom prst="rect">
            <a:avLst/>
          </a:prstGeom>
          <a:noFill/>
          <a:ln w="28575"/>
          <a:effectLst>
            <a:glow rad="63500">
              <a:schemeClr val="accent3">
                <a:satMod val="175000"/>
                <a:alpha val="40000"/>
              </a:schemeClr>
            </a:glow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v</a:t>
            </a:r>
            <a:endParaRPr lang="zh-CN" altLang="en-US" dirty="0"/>
          </a:p>
        </p:txBody>
      </p:sp>
      <p:sp>
        <p:nvSpPr>
          <p:cNvPr id="21" name="圆角矩形标注 20"/>
          <p:cNvSpPr/>
          <p:nvPr/>
        </p:nvSpPr>
        <p:spPr>
          <a:xfrm>
            <a:off x="214282" y="785800"/>
            <a:ext cx="5000660" cy="571504"/>
          </a:xfrm>
          <a:prstGeom prst="wedgeRoundRectCallout">
            <a:avLst>
              <a:gd name="adj1" fmla="val -7690"/>
              <a:gd name="adj2" fmla="val 81681"/>
              <a:gd name="adj3" fmla="val 16667"/>
            </a:avLst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Armando Fox and Eric Brewer, “Harvest, Yield and Scalable Tolerant Systems”, </a:t>
            </a:r>
            <a:r>
              <a:rPr lang="en-US" sz="1200" i="1" dirty="0" smtClean="0">
                <a:latin typeface="Times New Roman" pitchFamily="18" charset="0"/>
                <a:cs typeface="Times New Roman" pitchFamily="18" charset="0"/>
              </a:rPr>
              <a:t>Proc. 7th Workshop Hot Topics in Operating Systems (</a:t>
            </a:r>
            <a:r>
              <a:rPr lang="en-US" sz="1200" i="1" dirty="0" err="1" smtClean="0">
                <a:latin typeface="Times New Roman" pitchFamily="18" charset="0"/>
                <a:cs typeface="Times New Roman" pitchFamily="18" charset="0"/>
              </a:rPr>
              <a:t>HotOS</a:t>
            </a:r>
            <a:r>
              <a:rPr lang="en-US" sz="1200" i="1" dirty="0" smtClean="0">
                <a:latin typeface="Times New Roman" pitchFamily="18" charset="0"/>
                <a:cs typeface="Times New Roman" pitchFamily="18" charset="0"/>
              </a:rPr>
              <a:t> 99)</a:t>
            </a:r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, IEEE CS, 1999, pg. 174-178</a:t>
            </a:r>
            <a:endParaRPr lang="zh-CN" altLang="en-US" sz="1200" dirty="0"/>
          </a:p>
        </p:txBody>
      </p:sp>
      <p:pic>
        <p:nvPicPr>
          <p:cNvPr id="63" name="Picture 2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571868" y="2714626"/>
            <a:ext cx="4429156" cy="1715212"/>
          </a:xfrm>
          <a:prstGeom prst="roundRect">
            <a:avLst>
              <a:gd name="adj" fmla="val 16667"/>
            </a:avLst>
          </a:prstGeom>
          <a:ln w="38100">
            <a:solidFill>
              <a:srgbClr val="C00000"/>
            </a:solidFill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64" name="Picture 3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4714876" y="2786064"/>
            <a:ext cx="3628334" cy="531221"/>
          </a:xfrm>
          <a:prstGeom prst="roundRect">
            <a:avLst>
              <a:gd name="adj" fmla="val 16667"/>
            </a:avLst>
          </a:prstGeom>
          <a:ln w="38100">
            <a:solidFill>
              <a:srgbClr val="C00000"/>
            </a:solidFill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65" name="Picture 4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3571868" y="3000378"/>
            <a:ext cx="4107741" cy="1649243"/>
          </a:xfrm>
          <a:prstGeom prst="roundRect">
            <a:avLst>
              <a:gd name="adj" fmla="val 16667"/>
            </a:avLst>
          </a:prstGeom>
          <a:ln w="38100">
            <a:solidFill>
              <a:srgbClr val="C00000"/>
            </a:solidFill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66" name="Picture 5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4857752" y="2857502"/>
            <a:ext cx="4090122" cy="659697"/>
          </a:xfrm>
          <a:prstGeom prst="roundRect">
            <a:avLst>
              <a:gd name="adj" fmla="val 16667"/>
            </a:avLst>
          </a:prstGeom>
          <a:ln w="38100">
            <a:solidFill>
              <a:srgbClr val="C00000"/>
            </a:solidFill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67" name="Picture 6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3566734" y="3071816"/>
            <a:ext cx="4934356" cy="1781182"/>
          </a:xfrm>
          <a:prstGeom prst="roundRect">
            <a:avLst>
              <a:gd name="adj" fmla="val 16667"/>
            </a:avLst>
          </a:prstGeom>
          <a:ln w="38100">
            <a:solidFill>
              <a:srgbClr val="C00000"/>
            </a:solidFill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68" name="Picture 7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4000496" y="3076584"/>
            <a:ext cx="4987309" cy="1781182"/>
          </a:xfrm>
          <a:prstGeom prst="roundRect">
            <a:avLst>
              <a:gd name="adj" fmla="val 16667"/>
            </a:avLst>
          </a:prstGeom>
          <a:ln w="38100">
            <a:solidFill>
              <a:srgbClr val="C00000"/>
            </a:solidFill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70" name="圆角矩形标注 69"/>
          <p:cNvSpPr/>
          <p:nvPr/>
        </p:nvSpPr>
        <p:spPr>
          <a:xfrm>
            <a:off x="3714744" y="2143122"/>
            <a:ext cx="5000660" cy="500066"/>
          </a:xfrm>
          <a:prstGeom prst="wedgeRoundRectCallout">
            <a:avLst>
              <a:gd name="adj1" fmla="val -33595"/>
              <a:gd name="adj2" fmla="val -74984"/>
              <a:gd name="adj3" fmla="val 16667"/>
            </a:avLst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300" dirty="0" smtClean="0"/>
              <a:t>Amazon report:  the total sale reduces 1%  per 100ms latency!!!</a:t>
            </a:r>
            <a:endParaRPr lang="zh-CN" altLang="en-US" sz="13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 animBg="1"/>
      <p:bldP spid="10" grpId="0" animBg="1"/>
      <p:bldP spid="11" grpId="0" animBg="1"/>
      <p:bldP spid="12" grpId="0"/>
      <p:bldP spid="13" grpId="0" animBg="1"/>
      <p:bldP spid="14" grpId="0" animBg="1"/>
      <p:bldP spid="15" grpId="0" animBg="1"/>
      <p:bldP spid="16" grpId="0"/>
      <p:bldP spid="17" grpId="0"/>
      <p:bldP spid="18" grpId="0"/>
      <p:bldP spid="19" grpId="0"/>
      <p:bldP spid="20" grpId="0"/>
      <p:bldP spid="22" grpId="0" animBg="1"/>
      <p:bldP spid="22" grpId="1" animBg="1"/>
      <p:bldP spid="48" grpId="0" animBg="1"/>
      <p:bldP spid="49" grpId="0" animBg="1"/>
      <p:bldP spid="50" grpId="0"/>
      <p:bldP spid="52" grpId="0" animBg="1"/>
      <p:bldP spid="55" grpId="0"/>
      <p:bldP spid="56" grpId="0" animBg="1"/>
      <p:bldP spid="57" grpId="0" animBg="1"/>
      <p:bldP spid="60" grpId="0"/>
      <p:bldP spid="61" grpId="0" animBg="1"/>
      <p:bldP spid="21" grpId="0" animBg="1"/>
      <p:bldP spid="21" grpId="1" animBg="1"/>
      <p:bldP spid="70" grpId="2" animBg="1"/>
      <p:bldP spid="70" grpId="3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62" name="Picture 14" descr="F:\IBM\1304101119226543762.g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488" y="1762119"/>
            <a:ext cx="1357322" cy="452441"/>
          </a:xfrm>
          <a:prstGeom prst="rect">
            <a:avLst/>
          </a:prstGeom>
          <a:noFill/>
        </p:spPr>
      </p:pic>
      <p:pic>
        <p:nvPicPr>
          <p:cNvPr id="27653" name="Picture 5" descr="F:\IBM\u=554490818,3957235525&amp;fm=23&amp;gp=0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42976" y="1214428"/>
            <a:ext cx="1071570" cy="654727"/>
          </a:xfrm>
          <a:prstGeom prst="rect">
            <a:avLst/>
          </a:prstGeom>
          <a:noFill/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6636F-854C-49D4-B5BE-D3FFEA344123}" type="slidenum">
              <a:rPr lang="zh-CN" altLang="en-US" smtClean="0"/>
              <a:pPr/>
              <a:t>6</a:t>
            </a:fld>
            <a:endParaRPr lang="zh-CN" altLang="en-US"/>
          </a:p>
        </p:txBody>
      </p:sp>
      <p:sp>
        <p:nvSpPr>
          <p:cNvPr id="5" name="AutoShape 25"/>
          <p:cNvSpPr>
            <a:spLocks noChangeArrowheads="1"/>
          </p:cNvSpPr>
          <p:nvPr/>
        </p:nvSpPr>
        <p:spPr bwMode="auto">
          <a:xfrm>
            <a:off x="142844" y="404800"/>
            <a:ext cx="3352800" cy="381000"/>
          </a:xfrm>
          <a:prstGeom prst="roundRect">
            <a:avLst>
              <a:gd name="adj" fmla="val 7574"/>
            </a:avLst>
          </a:prstGeom>
          <a:solidFill>
            <a:schemeClr val="bg1"/>
          </a:solidFill>
          <a:ln w="28575" cap="rnd">
            <a:noFill/>
            <a:prstDash val="sysDot"/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altLang="zh-CN" b="1" dirty="0" smtClean="0">
                <a:ea typeface="宋体" charset="-122"/>
              </a:rPr>
              <a:t>Who care</a:t>
            </a:r>
            <a:endParaRPr lang="en-US" altLang="zh-CN" b="1" dirty="0">
              <a:ea typeface="宋体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14282" y="857238"/>
            <a:ext cx="4214842" cy="4071966"/>
          </a:xfrm>
          <a:prstGeom prst="rect">
            <a:avLst/>
          </a:prstGeom>
          <a:noFill/>
          <a:ln w="28575"/>
          <a:effectLst>
            <a:glow rad="63500">
              <a:schemeClr val="accent3">
                <a:satMod val="175000"/>
                <a:alpha val="40000"/>
              </a:schemeClr>
            </a:glow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v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4643438" y="857238"/>
            <a:ext cx="4214842" cy="4071966"/>
          </a:xfrm>
          <a:prstGeom prst="rect">
            <a:avLst/>
          </a:prstGeom>
          <a:noFill/>
          <a:ln w="28575"/>
          <a:effectLst>
            <a:glow rad="63500">
              <a:schemeClr val="accent3">
                <a:satMod val="175000"/>
                <a:alpha val="40000"/>
              </a:schemeClr>
            </a:glow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v</a:t>
            </a:r>
            <a:endParaRPr lang="zh-CN" altLang="en-US" dirty="0"/>
          </a:p>
        </p:txBody>
      </p:sp>
      <p:sp>
        <p:nvSpPr>
          <p:cNvPr id="8" name="AutoShape 18"/>
          <p:cNvSpPr>
            <a:spLocks noChangeArrowheads="1"/>
          </p:cNvSpPr>
          <p:nvPr/>
        </p:nvSpPr>
        <p:spPr bwMode="gray">
          <a:xfrm>
            <a:off x="214282" y="857238"/>
            <a:ext cx="4214842" cy="42862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headEnd/>
            <a:tailEnd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 anchor="ctr"/>
          <a:lstStyle/>
          <a:p>
            <a:pPr algn="ctr" eaLnBrk="0" hangingPunct="0"/>
            <a:r>
              <a:rPr lang="en-US" altLang="zh-CN" sz="1200" b="1" dirty="0" smtClean="0">
                <a:solidFill>
                  <a:schemeClr val="tx2"/>
                </a:solidFill>
                <a:ea typeface="宋体" charset="-122"/>
              </a:rPr>
              <a:t>The IT giants care</a:t>
            </a:r>
            <a:endParaRPr lang="en-US" altLang="zh-CN" sz="1200" b="1" dirty="0">
              <a:solidFill>
                <a:schemeClr val="tx2"/>
              </a:solidFill>
              <a:ea typeface="宋体" charset="-122"/>
            </a:endParaRPr>
          </a:p>
        </p:txBody>
      </p:sp>
      <p:sp>
        <p:nvSpPr>
          <p:cNvPr id="9" name="AutoShape 18"/>
          <p:cNvSpPr>
            <a:spLocks noChangeArrowheads="1"/>
          </p:cNvSpPr>
          <p:nvPr/>
        </p:nvSpPr>
        <p:spPr bwMode="gray">
          <a:xfrm>
            <a:off x="4643438" y="857238"/>
            <a:ext cx="4214842" cy="42862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headEnd/>
            <a:tailEnd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 anchor="ctr"/>
          <a:lstStyle/>
          <a:p>
            <a:pPr algn="ctr" eaLnBrk="0" hangingPunct="0"/>
            <a:r>
              <a:rPr lang="en-US" altLang="zh-CN" sz="1200" b="1" dirty="0" smtClean="0">
                <a:solidFill>
                  <a:schemeClr val="tx2"/>
                </a:solidFill>
                <a:ea typeface="宋体" charset="-122"/>
              </a:rPr>
              <a:t>The talented researchers care</a:t>
            </a:r>
            <a:endParaRPr lang="en-US" altLang="zh-CN" sz="1200" b="1" dirty="0">
              <a:solidFill>
                <a:schemeClr val="tx2"/>
              </a:solidFill>
              <a:ea typeface="宋体" charset="-122"/>
            </a:endParaRPr>
          </a:p>
        </p:txBody>
      </p:sp>
      <p:sp>
        <p:nvSpPr>
          <p:cNvPr id="10" name="AutoShape 18"/>
          <p:cNvSpPr>
            <a:spLocks noChangeArrowheads="1"/>
          </p:cNvSpPr>
          <p:nvPr/>
        </p:nvSpPr>
        <p:spPr bwMode="gray">
          <a:xfrm>
            <a:off x="214282" y="2143122"/>
            <a:ext cx="4214842" cy="42862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headEnd/>
            <a:tailEnd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 anchor="ctr"/>
          <a:lstStyle/>
          <a:p>
            <a:pPr algn="ctr" eaLnBrk="0" hangingPunct="0"/>
            <a:r>
              <a:rPr lang="en-US" altLang="zh-CN" sz="1200" b="1" dirty="0" smtClean="0">
                <a:solidFill>
                  <a:schemeClr val="tx2"/>
                </a:solidFill>
                <a:ea typeface="宋体" charset="-122"/>
              </a:rPr>
              <a:t>The new startups</a:t>
            </a:r>
            <a:r>
              <a:rPr lang="en-US" altLang="zh-CN" sz="1200" b="1" dirty="0" smtClean="0">
                <a:solidFill>
                  <a:schemeClr val="tx2"/>
                </a:solidFill>
                <a:ea typeface="宋体" charset="-122"/>
              </a:rPr>
              <a:t> care</a:t>
            </a:r>
            <a:endParaRPr lang="en-US" altLang="zh-CN" sz="1200" b="1" dirty="0">
              <a:solidFill>
                <a:schemeClr val="tx2"/>
              </a:solidFill>
              <a:ea typeface="宋体" charset="-122"/>
            </a:endParaRPr>
          </a:p>
        </p:txBody>
      </p:sp>
      <p:sp>
        <p:nvSpPr>
          <p:cNvPr id="27652" name="AutoShape 4" descr="http://img5.imgtn.bdimg.com/it/u=554490818,3957235525&amp;fm=23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7655" name="AutoShape 7" descr="http://img5.imgtn.bdimg.com/it/u=2074167682,3757442531&amp;fm=21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27656" name="Picture 8" descr="F:\IBM\u=2074167682,3757442531&amp;fm=21&amp;gp=0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85720" y="1357304"/>
            <a:ext cx="734510" cy="428627"/>
          </a:xfrm>
          <a:prstGeom prst="rect">
            <a:avLst/>
          </a:prstGeom>
          <a:noFill/>
        </p:spPr>
      </p:pic>
      <p:pic>
        <p:nvPicPr>
          <p:cNvPr id="27658" name="Picture 10" descr="F:\IBM\u=4001202269,1440070179&amp;fm=23&amp;gp=0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357554" y="1339007"/>
            <a:ext cx="1000132" cy="37548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7659" name="Picture 11" descr="F:\IBM\u=2898951243,1278988503&amp;fm=23&amp;gp=0.jp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85786" y="1643056"/>
            <a:ext cx="881057" cy="427942"/>
          </a:xfrm>
          <a:prstGeom prst="rect">
            <a:avLst/>
          </a:prstGeom>
          <a:noFill/>
        </p:spPr>
      </p:pic>
      <p:pic>
        <p:nvPicPr>
          <p:cNvPr id="27661" name="Picture 13" descr="F:\IBM\2620922_sfsaa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714480" y="1643056"/>
            <a:ext cx="857256" cy="428628"/>
          </a:xfrm>
          <a:prstGeom prst="rect">
            <a:avLst/>
          </a:prstGeom>
          <a:noFill/>
        </p:spPr>
      </p:pic>
      <p:pic>
        <p:nvPicPr>
          <p:cNvPr id="27657" name="Picture 9" descr="F:\IBM\u=1871569615,3913495104&amp;fm=21&amp;gp=0.jpg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2281235" y="1332159"/>
            <a:ext cx="933443" cy="525211"/>
          </a:xfrm>
          <a:prstGeom prst="rect">
            <a:avLst/>
          </a:prstGeom>
          <a:noFill/>
        </p:spPr>
      </p:pic>
      <p:pic>
        <p:nvPicPr>
          <p:cNvPr id="22" name="Picture 2" descr="F:\华为讲座\APM\newrelic.pn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285720" y="2643188"/>
            <a:ext cx="3878914" cy="18000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3" name="Picture 3" descr="F:\华为讲座\APM\appdynamics.png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478772" y="2643188"/>
            <a:ext cx="3878914" cy="18000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4" name="Picture 7" descr="F:\华为讲座\APM\appfirst.png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285720" y="2857502"/>
            <a:ext cx="3878914" cy="18000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5" name="Picture 4" descr="F:\华为讲座\APM\appneta.png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478772" y="3057766"/>
            <a:ext cx="3878914" cy="18000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7" name="TextBox 26"/>
          <p:cNvSpPr txBox="1"/>
          <p:nvPr/>
        </p:nvSpPr>
        <p:spPr>
          <a:xfrm>
            <a:off x="6000760" y="1643056"/>
            <a:ext cx="1285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Sigcomm</a:t>
            </a:r>
            <a:endParaRPr lang="zh-CN" altLang="en-US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072330" y="1571618"/>
            <a:ext cx="1285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NSDI</a:t>
            </a:r>
            <a:endParaRPr lang="zh-CN" altLang="en-US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000892" y="2071684"/>
            <a:ext cx="1285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SOSP</a:t>
            </a:r>
            <a:endParaRPr lang="zh-CN" altLang="en-US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715008" y="2214560"/>
            <a:ext cx="1285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OSDI</a:t>
            </a:r>
            <a:endParaRPr lang="zh-CN" altLang="en-US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572264" y="2500312"/>
            <a:ext cx="1357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INFOCOM</a:t>
            </a:r>
            <a:endParaRPr lang="zh-CN" altLang="en-US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572132" y="2786064"/>
            <a:ext cx="1357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err="1" smtClean="0">
                <a:latin typeface="Times New Roman" pitchFamily="18" charset="0"/>
                <a:cs typeface="Times New Roman" pitchFamily="18" charset="0"/>
              </a:rPr>
              <a:t>Usenix</a:t>
            </a:r>
            <a:r>
              <a:rPr lang="en-US" altLang="zh-CN" b="1" dirty="0" smtClean="0">
                <a:latin typeface="Times New Roman" pitchFamily="18" charset="0"/>
                <a:cs typeface="Times New Roman" pitchFamily="18" charset="0"/>
              </a:rPr>
              <a:t> ATC</a:t>
            </a:r>
            <a:endParaRPr lang="zh-CN" altLang="en-US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7143768" y="2857502"/>
            <a:ext cx="1285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EuroSys</a:t>
            </a:r>
            <a:endParaRPr lang="zh-CN" altLang="en-US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357950" y="3214692"/>
            <a:ext cx="1285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latin typeface="Times New Roman" pitchFamily="18" charset="0"/>
                <a:cs typeface="Times New Roman" pitchFamily="18" charset="0"/>
              </a:rPr>
              <a:t>SC</a:t>
            </a:r>
            <a:endParaRPr lang="zh-CN" altLang="en-US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7143768" y="3357568"/>
            <a:ext cx="1285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latin typeface="Times New Roman" pitchFamily="18" charset="0"/>
                <a:cs typeface="Times New Roman" pitchFamily="18" charset="0"/>
              </a:rPr>
              <a:t>DSN</a:t>
            </a:r>
            <a:endParaRPr lang="zh-CN" altLang="en-US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500694" y="3571882"/>
            <a:ext cx="1285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latin typeface="Times New Roman" pitchFamily="18" charset="0"/>
                <a:cs typeface="Times New Roman" pitchFamily="18" charset="0"/>
              </a:rPr>
              <a:t>ICDCS</a:t>
            </a:r>
            <a:endParaRPr lang="zh-CN" altLang="en-US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6286512" y="3714758"/>
            <a:ext cx="1285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err="1" smtClean="0">
                <a:latin typeface="Times New Roman" pitchFamily="18" charset="0"/>
                <a:cs typeface="Times New Roman" pitchFamily="18" charset="0"/>
              </a:rPr>
              <a:t>HotCloud</a:t>
            </a:r>
            <a:endParaRPr lang="zh-CN" altLang="en-US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5715008" y="4071948"/>
            <a:ext cx="1285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ASPLOS</a:t>
            </a:r>
            <a:endParaRPr lang="zh-CN" altLang="en-US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7215206" y="4071948"/>
            <a:ext cx="1285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err="1" smtClean="0">
                <a:latin typeface="Times New Roman" pitchFamily="18" charset="0"/>
                <a:cs typeface="Times New Roman" pitchFamily="18" charset="0"/>
              </a:rPr>
              <a:t>Sigmetrics</a:t>
            </a:r>
            <a:endParaRPr lang="zh-CN" altLang="en-US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5000628" y="2000246"/>
            <a:ext cx="1357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latin typeface="Times New Roman" pitchFamily="18" charset="0"/>
                <a:cs typeface="Times New Roman" pitchFamily="18" charset="0"/>
              </a:rPr>
              <a:t>ICAC</a:t>
            </a:r>
            <a:endParaRPr lang="zh-CN" altLang="en-US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5000628" y="3143254"/>
            <a:ext cx="1357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latin typeface="Times New Roman" pitchFamily="18" charset="0"/>
                <a:cs typeface="Times New Roman" pitchFamily="18" charset="0"/>
              </a:rPr>
              <a:t>HPCA</a:t>
            </a:r>
            <a:endParaRPr lang="zh-CN" altLang="en-US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5000628" y="3857634"/>
            <a:ext cx="1357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latin typeface="Times New Roman" pitchFamily="18" charset="0"/>
                <a:cs typeface="Times New Roman" pitchFamily="18" charset="0"/>
              </a:rPr>
              <a:t>ICSE</a:t>
            </a:r>
            <a:endParaRPr lang="zh-CN" altLang="en-US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7663" name="Picture 15"/>
          <p:cNvPicPr>
            <a:picLocks noChangeAspect="1" noChangeArrowheads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4643438" y="714362"/>
            <a:ext cx="4357686" cy="43577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4.32099E-6 L -0.49792 0.00771 " pathEditMode="relative" rAng="0" ptsTypes="AA">
                                      <p:cBhvr>
                                        <p:cTn id="48" dur="2000" fill="hold"/>
                                        <p:tgtEl>
                                          <p:spTgt spid="276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9" y="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27" grpId="0"/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37" grpId="0"/>
      <p:bldP spid="38" grpId="0"/>
      <p:bldP spid="39" grpId="0"/>
      <p:bldP spid="40" grpId="0"/>
      <p:bldP spid="41" grpId="0"/>
      <p:bldP spid="4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6636F-854C-49D4-B5BE-D3FFEA344123}" type="slidenum">
              <a:rPr lang="zh-CN" altLang="en-US" smtClean="0"/>
              <a:pPr/>
              <a:t>7</a:t>
            </a:fld>
            <a:endParaRPr lang="zh-CN" altLang="en-US"/>
          </a:p>
        </p:txBody>
      </p:sp>
      <p:sp>
        <p:nvSpPr>
          <p:cNvPr id="5" name="AutoShape 6"/>
          <p:cNvSpPr>
            <a:spLocks noChangeArrowheads="1"/>
          </p:cNvSpPr>
          <p:nvPr/>
        </p:nvSpPr>
        <p:spPr bwMode="gray">
          <a:xfrm>
            <a:off x="500034" y="1577972"/>
            <a:ext cx="2413028" cy="2779728"/>
          </a:xfrm>
          <a:prstGeom prst="roundRect">
            <a:avLst>
              <a:gd name="adj" fmla="val 16667"/>
            </a:avLst>
          </a:prstGeom>
          <a:solidFill>
            <a:schemeClr val="bg2"/>
          </a:solidFill>
          <a:ln w="12700" algn="ctr">
            <a:noFill/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" name="AutoShape 6"/>
          <p:cNvSpPr>
            <a:spLocks noChangeArrowheads="1"/>
          </p:cNvSpPr>
          <p:nvPr/>
        </p:nvSpPr>
        <p:spPr bwMode="gray">
          <a:xfrm>
            <a:off x="928662" y="1571618"/>
            <a:ext cx="1915000" cy="2642879"/>
          </a:xfrm>
          <a:prstGeom prst="roundRect">
            <a:avLst>
              <a:gd name="adj" fmla="val 16667"/>
            </a:avLst>
          </a:prstGeom>
          <a:solidFill>
            <a:schemeClr val="bg1">
              <a:lumMod val="85000"/>
            </a:schemeClr>
          </a:solidFill>
          <a:ln w="12700" algn="ctr">
            <a:noFill/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" name="AutoShape 7"/>
          <p:cNvSpPr>
            <a:spLocks noChangeArrowheads="1"/>
          </p:cNvSpPr>
          <p:nvPr/>
        </p:nvSpPr>
        <p:spPr bwMode="gray">
          <a:xfrm>
            <a:off x="642910" y="2000246"/>
            <a:ext cx="2143139" cy="2214578"/>
          </a:xfrm>
          <a:prstGeom prst="roundRect">
            <a:avLst>
              <a:gd name="adj" fmla="val 16667"/>
            </a:avLst>
          </a:prstGeom>
          <a:solidFill>
            <a:schemeClr val="bg1">
              <a:lumMod val="65000"/>
            </a:schemeClr>
          </a:solidFill>
          <a:ln w="12700" algn="ctr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r>
              <a:rPr lang="en-US" altLang="zh-CN" sz="1600" b="1" dirty="0" smtClean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Measurement of </a:t>
            </a:r>
            <a:r>
              <a:rPr lang="en-US" altLang="zh-CN" sz="1600" b="1" dirty="0" err="1" smtClean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perfor</a:t>
            </a:r>
            <a:r>
              <a:rPr lang="en-US" altLang="zh-CN" sz="1600" b="1" dirty="0" smtClean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-</a:t>
            </a:r>
          </a:p>
          <a:p>
            <a:pPr>
              <a:defRPr/>
            </a:pPr>
            <a:r>
              <a:rPr lang="en-US" altLang="zh-CN" sz="1600" b="1" dirty="0" err="1" smtClean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mance</a:t>
            </a:r>
            <a:r>
              <a:rPr lang="en-US" altLang="zh-CN" sz="1600" b="1" dirty="0" smtClean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, reliability and</a:t>
            </a:r>
          </a:p>
          <a:p>
            <a:pPr>
              <a:defRPr/>
            </a:pPr>
            <a:r>
              <a:rPr lang="en-US" altLang="zh-CN" sz="1600" b="1" dirty="0" smtClean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Anomaly detection</a:t>
            </a:r>
          </a:p>
        </p:txBody>
      </p:sp>
      <p:sp>
        <p:nvSpPr>
          <p:cNvPr id="8" name="Rectangle 18"/>
          <p:cNvSpPr>
            <a:spLocks noChangeArrowheads="1"/>
          </p:cNvSpPr>
          <p:nvPr/>
        </p:nvSpPr>
        <p:spPr bwMode="gray">
          <a:xfrm>
            <a:off x="785786" y="1674809"/>
            <a:ext cx="1901780" cy="3614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>
              <a:buFont typeface="Wingdings" pitchFamily="2" charset="2"/>
              <a:buNone/>
            </a:pPr>
            <a:r>
              <a:rPr lang="en-US" altLang="zh-CN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itchFamily="18" charset="0"/>
                <a:ea typeface="굴림" pitchFamily="34" charset="-127"/>
                <a:cs typeface="Times New Roman" pitchFamily="18" charset="0"/>
              </a:rPr>
              <a:t>Problem1</a:t>
            </a:r>
            <a:endParaRPr lang="en-US" altLang="ko-KR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itchFamily="18" charset="0"/>
              <a:ea typeface="굴림" pitchFamily="34" charset="-127"/>
              <a:cs typeface="Times New Roman" pitchFamily="18" charset="0"/>
            </a:endParaRPr>
          </a:p>
        </p:txBody>
      </p:sp>
      <p:sp>
        <p:nvSpPr>
          <p:cNvPr id="9" name="AutoShape 6"/>
          <p:cNvSpPr>
            <a:spLocks noChangeArrowheads="1"/>
          </p:cNvSpPr>
          <p:nvPr/>
        </p:nvSpPr>
        <p:spPr bwMode="gray">
          <a:xfrm>
            <a:off x="3214678" y="1577972"/>
            <a:ext cx="2413028" cy="2779728"/>
          </a:xfrm>
          <a:prstGeom prst="roundRect">
            <a:avLst>
              <a:gd name="adj" fmla="val 16667"/>
            </a:avLst>
          </a:prstGeom>
          <a:solidFill>
            <a:schemeClr val="bg2"/>
          </a:solidFill>
          <a:ln w="12700" algn="ctr">
            <a:noFill/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" name="AutoShape 6"/>
          <p:cNvSpPr>
            <a:spLocks noChangeArrowheads="1"/>
          </p:cNvSpPr>
          <p:nvPr/>
        </p:nvSpPr>
        <p:spPr bwMode="gray">
          <a:xfrm>
            <a:off x="3643306" y="1571618"/>
            <a:ext cx="1915000" cy="2642879"/>
          </a:xfrm>
          <a:prstGeom prst="roundRect">
            <a:avLst>
              <a:gd name="adj" fmla="val 16667"/>
            </a:avLst>
          </a:prstGeom>
          <a:solidFill>
            <a:schemeClr val="bg1">
              <a:lumMod val="85000"/>
            </a:schemeClr>
          </a:solidFill>
          <a:ln w="12700" algn="ctr">
            <a:noFill/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" name="AutoShape 7"/>
          <p:cNvSpPr>
            <a:spLocks noChangeArrowheads="1"/>
          </p:cNvSpPr>
          <p:nvPr/>
        </p:nvSpPr>
        <p:spPr bwMode="gray">
          <a:xfrm>
            <a:off x="3357554" y="2000246"/>
            <a:ext cx="2143139" cy="2214578"/>
          </a:xfrm>
          <a:prstGeom prst="roundRect">
            <a:avLst>
              <a:gd name="adj" fmla="val 16667"/>
            </a:avLst>
          </a:prstGeom>
          <a:solidFill>
            <a:schemeClr val="bg1">
              <a:lumMod val="65000"/>
            </a:schemeClr>
          </a:solidFill>
          <a:ln w="12700" algn="ctr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r>
              <a:rPr lang="en-US" altLang="zh-CN" sz="1600" b="1" dirty="0" smtClean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Root cause inference </a:t>
            </a:r>
          </a:p>
          <a:p>
            <a:pPr>
              <a:defRPr/>
            </a:pPr>
            <a:r>
              <a:rPr lang="en-US" altLang="zh-CN" sz="1600" b="1" dirty="0" smtClean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of performance </a:t>
            </a:r>
            <a:r>
              <a:rPr lang="en-US" altLang="zh-CN" sz="1600" b="1" dirty="0" err="1" smtClean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degra</a:t>
            </a:r>
            <a:endParaRPr lang="en-US" altLang="zh-CN" sz="1600" b="1" dirty="0" smtClean="0">
              <a:latin typeface="Times New Roman" pitchFamily="18" charset="0"/>
              <a:ea typeface="黑体" pitchFamily="2" charset="-122"/>
              <a:cs typeface="Times New Roman" pitchFamily="18" charset="0"/>
            </a:endParaRPr>
          </a:p>
          <a:p>
            <a:pPr>
              <a:defRPr/>
            </a:pPr>
            <a:r>
              <a:rPr lang="en-US" altLang="zh-CN" sz="1600" b="1" dirty="0" err="1" smtClean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dation</a:t>
            </a:r>
            <a:r>
              <a:rPr lang="en-US" altLang="zh-CN" sz="1600" b="1" dirty="0" smtClean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 or failure  </a:t>
            </a:r>
          </a:p>
        </p:txBody>
      </p:sp>
      <p:sp>
        <p:nvSpPr>
          <p:cNvPr id="12" name="Rectangle 18"/>
          <p:cNvSpPr>
            <a:spLocks noChangeArrowheads="1"/>
          </p:cNvSpPr>
          <p:nvPr/>
        </p:nvSpPr>
        <p:spPr bwMode="gray">
          <a:xfrm>
            <a:off x="3500430" y="1674809"/>
            <a:ext cx="1901780" cy="3614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>
              <a:buFont typeface="Wingdings" pitchFamily="2" charset="2"/>
              <a:buNone/>
            </a:pPr>
            <a:r>
              <a:rPr lang="en-US" altLang="zh-CN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itchFamily="18" charset="0"/>
                <a:ea typeface="굴림" pitchFamily="34" charset="-127"/>
                <a:cs typeface="Times New Roman" pitchFamily="18" charset="0"/>
              </a:rPr>
              <a:t>Problem2</a:t>
            </a:r>
            <a:endParaRPr lang="en-US" altLang="ko-KR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itchFamily="18" charset="0"/>
              <a:ea typeface="굴림" pitchFamily="34" charset="-127"/>
              <a:cs typeface="Times New Roman" pitchFamily="18" charset="0"/>
            </a:endParaRPr>
          </a:p>
        </p:txBody>
      </p:sp>
      <p:sp>
        <p:nvSpPr>
          <p:cNvPr id="13" name="AutoShape 6"/>
          <p:cNvSpPr>
            <a:spLocks noChangeArrowheads="1"/>
          </p:cNvSpPr>
          <p:nvPr/>
        </p:nvSpPr>
        <p:spPr bwMode="gray">
          <a:xfrm>
            <a:off x="5873748" y="1577972"/>
            <a:ext cx="2413028" cy="2779728"/>
          </a:xfrm>
          <a:prstGeom prst="roundRect">
            <a:avLst>
              <a:gd name="adj" fmla="val 16667"/>
            </a:avLst>
          </a:prstGeom>
          <a:solidFill>
            <a:schemeClr val="bg2"/>
          </a:solidFill>
          <a:ln w="12700" algn="ctr">
            <a:noFill/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" name="AutoShape 6"/>
          <p:cNvSpPr>
            <a:spLocks noChangeArrowheads="1"/>
          </p:cNvSpPr>
          <p:nvPr/>
        </p:nvSpPr>
        <p:spPr bwMode="gray">
          <a:xfrm>
            <a:off x="6302376" y="1571618"/>
            <a:ext cx="1915000" cy="2642879"/>
          </a:xfrm>
          <a:prstGeom prst="roundRect">
            <a:avLst>
              <a:gd name="adj" fmla="val 16667"/>
            </a:avLst>
          </a:prstGeom>
          <a:solidFill>
            <a:schemeClr val="bg1">
              <a:lumMod val="85000"/>
            </a:schemeClr>
          </a:solidFill>
          <a:ln w="12700" algn="ctr">
            <a:noFill/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5" name="AutoShape 7"/>
          <p:cNvSpPr>
            <a:spLocks noChangeArrowheads="1"/>
          </p:cNvSpPr>
          <p:nvPr/>
        </p:nvSpPr>
        <p:spPr bwMode="gray">
          <a:xfrm>
            <a:off x="6016624" y="2000246"/>
            <a:ext cx="2143139" cy="2214578"/>
          </a:xfrm>
          <a:prstGeom prst="roundRect">
            <a:avLst>
              <a:gd name="adj" fmla="val 16667"/>
            </a:avLst>
          </a:prstGeom>
          <a:solidFill>
            <a:schemeClr val="bg1">
              <a:lumMod val="65000"/>
            </a:schemeClr>
          </a:solidFill>
          <a:ln w="12700" algn="ctr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r>
              <a:rPr lang="en-US" altLang="zh-CN" sz="1600" b="1" dirty="0" smtClean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Strategies of proactive</a:t>
            </a:r>
          </a:p>
          <a:p>
            <a:pPr>
              <a:defRPr/>
            </a:pPr>
            <a:r>
              <a:rPr lang="en-US" altLang="zh-CN" sz="1600" b="1" dirty="0" smtClean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 software performance</a:t>
            </a:r>
          </a:p>
          <a:p>
            <a:pPr>
              <a:defRPr/>
            </a:pPr>
            <a:r>
              <a:rPr lang="en-US" altLang="zh-CN" sz="1600" b="1" dirty="0" smtClean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 recovery</a:t>
            </a:r>
          </a:p>
        </p:txBody>
      </p:sp>
      <p:sp>
        <p:nvSpPr>
          <p:cNvPr id="16" name="Rectangle 18"/>
          <p:cNvSpPr>
            <a:spLocks noChangeArrowheads="1"/>
          </p:cNvSpPr>
          <p:nvPr/>
        </p:nvSpPr>
        <p:spPr bwMode="gray">
          <a:xfrm>
            <a:off x="6159500" y="1674809"/>
            <a:ext cx="1901780" cy="3614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>
              <a:buFont typeface="Wingdings" pitchFamily="2" charset="2"/>
              <a:buNone/>
            </a:pPr>
            <a:r>
              <a:rPr lang="en-US" altLang="zh-CN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itchFamily="18" charset="0"/>
                <a:ea typeface="굴림" pitchFamily="34" charset="-127"/>
                <a:cs typeface="Times New Roman" pitchFamily="18" charset="0"/>
              </a:rPr>
              <a:t>Problem3</a:t>
            </a:r>
            <a:endParaRPr lang="en-US" altLang="ko-KR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itchFamily="18" charset="0"/>
              <a:ea typeface="굴림" pitchFamily="34" charset="-127"/>
              <a:cs typeface="Times New Roman" pitchFamily="18" charset="0"/>
            </a:endParaRPr>
          </a:p>
        </p:txBody>
      </p:sp>
      <p:sp>
        <p:nvSpPr>
          <p:cNvPr id="17" name="AutoShape 25"/>
          <p:cNvSpPr>
            <a:spLocks noChangeArrowheads="1"/>
          </p:cNvSpPr>
          <p:nvPr/>
        </p:nvSpPr>
        <p:spPr bwMode="auto">
          <a:xfrm>
            <a:off x="2643174" y="928676"/>
            <a:ext cx="3352800" cy="381000"/>
          </a:xfrm>
          <a:prstGeom prst="roundRect">
            <a:avLst>
              <a:gd name="adj" fmla="val 7574"/>
            </a:avLst>
          </a:prstGeom>
          <a:solidFill>
            <a:schemeClr val="bg1"/>
          </a:solidFill>
          <a:ln w="28575" cap="rnd">
            <a:noFill/>
            <a:prstDash val="sysDot"/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0" hangingPunct="0"/>
            <a:r>
              <a:rPr lang="en-US" altLang="zh-CN" b="1" dirty="0" smtClean="0">
                <a:ea typeface="宋体" charset="-122"/>
              </a:rPr>
              <a:t>What I care</a:t>
            </a:r>
            <a:endParaRPr lang="en-US" altLang="zh-CN" b="1" dirty="0">
              <a:ea typeface="宋体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6636F-854C-49D4-B5BE-D3FFEA344123}" type="slidenum">
              <a:rPr lang="zh-CN" altLang="en-US" smtClean="0"/>
              <a:pPr/>
              <a:t>8</a:t>
            </a:fld>
            <a:endParaRPr lang="zh-CN" altLang="en-US"/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457200" y="428610"/>
            <a:ext cx="8229600" cy="800100"/>
          </a:xfrm>
        </p:spPr>
        <p:txBody>
          <a:bodyPr>
            <a:normAutofit/>
          </a:bodyPr>
          <a:lstStyle/>
          <a:p>
            <a:r>
              <a:rPr lang="en-US" altLang="zh-CN" sz="20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Content-1:</a:t>
            </a:r>
            <a:r>
              <a:rPr lang="zh-CN" altLang="en-US" sz="20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Measurement of performance and anomaly detection</a:t>
            </a:r>
            <a:endParaRPr lang="zh-CN" altLang="en-US" sz="2000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AutoShape 4"/>
          <p:cNvSpPr>
            <a:spLocks noChangeArrowheads="1"/>
          </p:cNvSpPr>
          <p:nvPr/>
        </p:nvSpPr>
        <p:spPr bwMode="gray">
          <a:xfrm>
            <a:off x="5795123" y="2389060"/>
            <a:ext cx="3063157" cy="1384995"/>
          </a:xfrm>
          <a:prstGeom prst="chevron">
            <a:avLst>
              <a:gd name="adj" fmla="val 16468"/>
            </a:avLst>
          </a:prstGeom>
          <a:gradFill rotWithShape="1">
            <a:gsLst>
              <a:gs pos="0">
                <a:schemeClr val="accent2"/>
              </a:gs>
              <a:gs pos="100000">
                <a:schemeClr val="accent2">
                  <a:gamma/>
                  <a:tint val="69804"/>
                  <a:invGamma/>
                </a:schemeClr>
              </a:gs>
            </a:gsLst>
            <a:lin ang="0" scaled="1"/>
          </a:gradFill>
          <a:ln w="38100">
            <a:solidFill>
              <a:srgbClr val="EAEAEA"/>
            </a:solidFill>
            <a:miter lim="800000"/>
            <a:headEnd/>
            <a:tailEnd/>
          </a:ln>
          <a:effectLst>
            <a:outerShdw dist="109250" dir="3267739" algn="ctr" rotWithShape="0">
              <a:srgbClr val="333333">
                <a:alpha val="50000"/>
              </a:srgbClr>
            </a:outerShdw>
          </a:effectLst>
        </p:spPr>
        <p:txBody>
          <a:bodyPr wrap="square" anchor="ctr">
            <a:spAutoFit/>
          </a:bodyPr>
          <a:lstStyle/>
          <a:p>
            <a:endParaRPr lang="en-US" altLang="zh-CN" sz="1400" b="1" dirty="0" smtClean="0"/>
          </a:p>
          <a:p>
            <a:endParaRPr lang="en-US" altLang="zh-CN" sz="1400" b="1" dirty="0" smtClean="0"/>
          </a:p>
          <a:p>
            <a:r>
              <a:rPr lang="en-US" altLang="zh-CN" sz="1400" b="1" dirty="0" smtClean="0"/>
              <a:t>Detect the  performance anomaly accurately </a:t>
            </a:r>
          </a:p>
          <a:p>
            <a:endParaRPr lang="en-US" altLang="zh-CN" sz="1400" b="1" dirty="0" smtClean="0"/>
          </a:p>
          <a:p>
            <a:endParaRPr lang="zh-CN" altLang="en-US" sz="1400" b="1" dirty="0"/>
          </a:p>
        </p:txBody>
      </p:sp>
      <p:sp>
        <p:nvSpPr>
          <p:cNvPr id="7" name="AutoShape 5"/>
          <p:cNvSpPr>
            <a:spLocks noChangeArrowheads="1"/>
          </p:cNvSpPr>
          <p:nvPr/>
        </p:nvSpPr>
        <p:spPr bwMode="gray">
          <a:xfrm>
            <a:off x="3143240" y="2373018"/>
            <a:ext cx="2701636" cy="1384995"/>
          </a:xfrm>
          <a:prstGeom prst="chevron">
            <a:avLst>
              <a:gd name="adj" fmla="val 17842"/>
            </a:avLst>
          </a:prstGeom>
          <a:gradFill rotWithShape="1">
            <a:gsLst>
              <a:gs pos="0">
                <a:schemeClr val="hlink"/>
              </a:gs>
              <a:gs pos="100000">
                <a:schemeClr val="hlink">
                  <a:gamma/>
                  <a:tint val="69804"/>
                  <a:invGamma/>
                </a:schemeClr>
              </a:gs>
            </a:gsLst>
            <a:lin ang="0" scaled="1"/>
          </a:gradFill>
          <a:ln w="38100">
            <a:solidFill>
              <a:srgbClr val="EAEAEA"/>
            </a:solidFill>
            <a:miter lim="800000"/>
            <a:headEnd/>
            <a:tailEnd/>
          </a:ln>
          <a:effectLst>
            <a:outerShdw dist="109250" dir="3267739" algn="ctr" rotWithShape="0">
              <a:srgbClr val="333333">
                <a:alpha val="50000"/>
              </a:srgbClr>
            </a:outerShdw>
          </a:effectLst>
        </p:spPr>
        <p:txBody>
          <a:bodyPr wrap="square" anchor="ctr">
            <a:spAutoFit/>
          </a:bodyPr>
          <a:lstStyle/>
          <a:p>
            <a:pPr algn="ctr"/>
            <a:endParaRPr lang="en-US" altLang="zh-CN" sz="1400" b="1" dirty="0" smtClean="0"/>
          </a:p>
          <a:p>
            <a:pPr algn="ctr"/>
            <a:r>
              <a:rPr lang="en-US" altLang="zh-CN" sz="1400" b="1" dirty="0" smtClean="0"/>
              <a:t>Performance indicator and robust detection algorithms</a:t>
            </a:r>
          </a:p>
          <a:p>
            <a:pPr algn="ctr"/>
            <a:endParaRPr lang="en-US" altLang="zh-CN" sz="1400" b="1" dirty="0" smtClean="0"/>
          </a:p>
          <a:p>
            <a:pPr algn="ctr"/>
            <a:endParaRPr lang="zh-CN" altLang="en-US" sz="1400" b="1" dirty="0"/>
          </a:p>
        </p:txBody>
      </p:sp>
      <p:sp>
        <p:nvSpPr>
          <p:cNvPr id="8" name="AutoShape 6"/>
          <p:cNvSpPr>
            <a:spLocks noChangeArrowheads="1"/>
          </p:cNvSpPr>
          <p:nvPr/>
        </p:nvSpPr>
        <p:spPr bwMode="gray">
          <a:xfrm>
            <a:off x="214282" y="2373018"/>
            <a:ext cx="3071834" cy="1384995"/>
          </a:xfrm>
          <a:prstGeom prst="chevron">
            <a:avLst>
              <a:gd name="adj" fmla="val 17842"/>
            </a:avLst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tint val="69804"/>
                  <a:invGamma/>
                </a:schemeClr>
              </a:gs>
            </a:gsLst>
            <a:lin ang="0" scaled="1"/>
          </a:gradFill>
          <a:ln w="38100">
            <a:solidFill>
              <a:srgbClr val="EAEAEA"/>
            </a:solidFill>
            <a:miter lim="800000"/>
            <a:headEnd/>
            <a:tailEnd/>
          </a:ln>
          <a:effectLst>
            <a:outerShdw dist="109250" dir="3267739" algn="ctr" rotWithShape="0">
              <a:srgbClr val="333333">
                <a:alpha val="50000"/>
              </a:srgbClr>
            </a:outerShdw>
          </a:effectLst>
        </p:spPr>
        <p:txBody>
          <a:bodyPr wrap="square" anchor="ctr">
            <a:spAutoFit/>
          </a:bodyPr>
          <a:lstStyle/>
          <a:p>
            <a:pPr algn="ctr"/>
            <a:r>
              <a:rPr lang="en-US" altLang="zh-CN" sz="1400" b="1" dirty="0" smtClean="0"/>
              <a:t>Performance anomaly detection is the first </a:t>
            </a:r>
            <a:r>
              <a:rPr lang="en-US" altLang="zh-CN" sz="1400" b="1" dirty="0" smtClean="0"/>
              <a:t>line </a:t>
            </a:r>
            <a:r>
              <a:rPr lang="en-US" altLang="zh-CN" sz="1400" b="1" dirty="0" smtClean="0"/>
              <a:t>for </a:t>
            </a:r>
            <a:r>
              <a:rPr lang="en-US" altLang="zh-CN" sz="1400" b="1" dirty="0" smtClean="0"/>
              <a:t>seeking </a:t>
            </a:r>
            <a:r>
              <a:rPr lang="en-US" altLang="zh-CN" sz="1400" b="1" dirty="0" smtClean="0"/>
              <a:t>high reliability, accurate detection algorithm can increase availability</a:t>
            </a:r>
          </a:p>
        </p:txBody>
      </p:sp>
      <p:sp>
        <p:nvSpPr>
          <p:cNvPr id="9" name="AutoShape 7"/>
          <p:cNvSpPr>
            <a:spLocks noChangeArrowheads="1"/>
          </p:cNvSpPr>
          <p:nvPr/>
        </p:nvSpPr>
        <p:spPr bwMode="gray">
          <a:xfrm>
            <a:off x="785786" y="1603242"/>
            <a:ext cx="1870364" cy="527763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tint val="69804"/>
                  <a:invGamma/>
                </a:schemeClr>
              </a:gs>
            </a:gsLst>
            <a:lin ang="0" scaled="1"/>
          </a:gradFill>
          <a:ln w="38100" algn="ctr">
            <a:solidFill>
              <a:srgbClr val="FFFFFF"/>
            </a:solidFill>
            <a:round/>
            <a:headEnd/>
            <a:tailEnd/>
          </a:ln>
          <a:effectLst>
            <a:outerShdw dist="63500" dir="3187806" algn="ctr" rotWithShape="0">
              <a:srgbClr val="001D3A"/>
            </a:outerShdw>
          </a:effectLst>
        </p:spPr>
        <p:txBody>
          <a:bodyPr wrap="none" anchor="ctr"/>
          <a:lstStyle/>
          <a:p>
            <a:pPr algn="ctr" eaLnBrk="0" hangingPunct="0"/>
            <a:r>
              <a:rPr lang="en-US" altLang="zh-CN" sz="2000" b="1" dirty="0" smtClean="0">
                <a:ea typeface="宋体" charset="-122"/>
              </a:rPr>
              <a:t>Motivation</a:t>
            </a:r>
            <a:endParaRPr lang="en-US" altLang="zh-CN" sz="2000" b="1" dirty="0">
              <a:ea typeface="宋体" charset="-122"/>
            </a:endParaRPr>
          </a:p>
        </p:txBody>
      </p:sp>
      <p:sp>
        <p:nvSpPr>
          <p:cNvPr id="10" name="AutoShape 8"/>
          <p:cNvSpPr>
            <a:spLocks noChangeArrowheads="1"/>
          </p:cNvSpPr>
          <p:nvPr/>
        </p:nvSpPr>
        <p:spPr bwMode="gray">
          <a:xfrm>
            <a:off x="3487454" y="1603242"/>
            <a:ext cx="1870364" cy="527763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chemeClr val="hlink"/>
              </a:gs>
              <a:gs pos="100000">
                <a:schemeClr val="hlink">
                  <a:gamma/>
                  <a:tint val="69804"/>
                  <a:invGamma/>
                </a:schemeClr>
              </a:gs>
            </a:gsLst>
            <a:lin ang="0" scaled="1"/>
          </a:gradFill>
          <a:ln w="38100" algn="ctr">
            <a:solidFill>
              <a:srgbClr val="FFFFFF"/>
            </a:solidFill>
            <a:round/>
            <a:headEnd/>
            <a:tailEnd/>
          </a:ln>
          <a:effectLst>
            <a:outerShdw dist="63500" dir="3187806" algn="ctr" rotWithShape="0">
              <a:srgbClr val="001D3A"/>
            </a:outerShdw>
          </a:effectLst>
        </p:spPr>
        <p:txBody>
          <a:bodyPr wrap="none" anchor="ctr"/>
          <a:lstStyle/>
          <a:p>
            <a:pPr algn="ctr"/>
            <a:r>
              <a:rPr lang="en-US" altLang="zh-CN" sz="2000" b="1" dirty="0" smtClean="0">
                <a:ea typeface="宋体" charset="-122"/>
              </a:rPr>
              <a:t>Content</a:t>
            </a:r>
            <a:endParaRPr lang="en-US" altLang="zh-CN" sz="2000" b="1" dirty="0">
              <a:ea typeface="宋体" charset="-122"/>
            </a:endParaRPr>
          </a:p>
        </p:txBody>
      </p:sp>
      <p:sp>
        <p:nvSpPr>
          <p:cNvPr id="11" name="AutoShape 9"/>
          <p:cNvSpPr>
            <a:spLocks noChangeArrowheads="1"/>
          </p:cNvSpPr>
          <p:nvPr/>
        </p:nvSpPr>
        <p:spPr bwMode="gray">
          <a:xfrm>
            <a:off x="6273536" y="1603242"/>
            <a:ext cx="1870364" cy="527763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chemeClr val="accent2"/>
              </a:gs>
              <a:gs pos="100000">
                <a:schemeClr val="accent2">
                  <a:gamma/>
                  <a:tint val="69804"/>
                  <a:invGamma/>
                </a:schemeClr>
              </a:gs>
            </a:gsLst>
            <a:lin ang="0" scaled="1"/>
          </a:gradFill>
          <a:ln w="38100" algn="ctr">
            <a:solidFill>
              <a:srgbClr val="FFFFFF"/>
            </a:solidFill>
            <a:round/>
            <a:headEnd/>
            <a:tailEnd/>
          </a:ln>
          <a:effectLst>
            <a:outerShdw dist="63500" dir="3187806" algn="ctr" rotWithShape="0">
              <a:srgbClr val="001D3A"/>
            </a:outerShdw>
          </a:effectLst>
        </p:spPr>
        <p:txBody>
          <a:bodyPr wrap="none" anchor="ctr"/>
          <a:lstStyle/>
          <a:p>
            <a:pPr algn="ctr"/>
            <a:r>
              <a:rPr lang="en-US" altLang="zh-CN" sz="2000" b="1" dirty="0" smtClean="0">
                <a:ea typeface="宋体" charset="-122"/>
              </a:rPr>
              <a:t>Goal</a:t>
            </a:r>
            <a:endParaRPr lang="en-US" altLang="zh-CN" sz="2000" b="1" dirty="0">
              <a:ea typeface="宋体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4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54" presetClass="entr" presetSubtype="0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4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4" presetClass="entr" presetSubtype="0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4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4" presetClass="entr" presetSubtype="0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6636F-854C-49D4-B5BE-D3FFEA344123}" type="slidenum">
              <a:rPr lang="zh-CN" altLang="en-US" smtClean="0"/>
              <a:pPr/>
              <a:t>9</a:t>
            </a:fld>
            <a:endParaRPr lang="zh-CN" altLang="en-US"/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142844" y="500049"/>
            <a:ext cx="8858312" cy="584663"/>
            <a:chOff x="878" y="908"/>
            <a:chExt cx="3984" cy="933"/>
          </a:xfrm>
        </p:grpSpPr>
        <p:sp>
          <p:nvSpPr>
            <p:cNvPr id="5" name="AutoShape 4"/>
            <p:cNvSpPr>
              <a:spLocks noChangeArrowheads="1"/>
            </p:cNvSpPr>
            <p:nvPr/>
          </p:nvSpPr>
          <p:spPr bwMode="gray">
            <a:xfrm>
              <a:off x="878" y="908"/>
              <a:ext cx="3984" cy="912"/>
            </a:xfrm>
            <a:prstGeom prst="roundRect">
              <a:avLst>
                <a:gd name="adj" fmla="val 10889"/>
              </a:avLst>
            </a:prstGeom>
            <a:gradFill rotWithShape="1">
              <a:gsLst>
                <a:gs pos="0">
                  <a:srgbClr val="DDDDDD"/>
                </a:gs>
                <a:gs pos="50000">
                  <a:srgbClr val="DDDDDD">
                    <a:gamma/>
                    <a:tint val="36471"/>
                    <a:invGamma/>
                  </a:srgbClr>
                </a:gs>
                <a:gs pos="100000">
                  <a:srgbClr val="DDDDDD"/>
                </a:gs>
              </a:gsLst>
              <a:lin ang="2700000" scaled="1"/>
            </a:gradFill>
            <a:ln w="38100">
              <a:solidFill>
                <a:srgbClr val="FFFFFF"/>
              </a:solidFill>
              <a:round/>
              <a:headEnd/>
              <a:tailEnd/>
            </a:ln>
            <a:effectLst>
              <a:outerShdw dist="135003" dir="2928844" algn="ctr" rotWithShape="0">
                <a:srgbClr val="000000">
                  <a:alpha val="50000"/>
                </a:srgbClr>
              </a:outerShdw>
            </a:effectLst>
          </p:spPr>
          <p:txBody>
            <a:bodyPr wrap="none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grpSp>
          <p:nvGrpSpPr>
            <p:cNvPr id="3" name="Group 5"/>
            <p:cNvGrpSpPr>
              <a:grpSpLocks/>
            </p:cNvGrpSpPr>
            <p:nvPr/>
          </p:nvGrpSpPr>
          <p:grpSpPr bwMode="auto">
            <a:xfrm>
              <a:off x="910" y="1022"/>
              <a:ext cx="687" cy="745"/>
              <a:chOff x="910" y="1022"/>
              <a:chExt cx="687" cy="745"/>
            </a:xfrm>
          </p:grpSpPr>
          <p:sp>
            <p:nvSpPr>
              <p:cNvPr id="8" name="AutoShape 6"/>
              <p:cNvSpPr>
                <a:spLocks noChangeArrowheads="1"/>
              </p:cNvSpPr>
              <p:nvPr/>
            </p:nvSpPr>
            <p:spPr bwMode="gray">
              <a:xfrm>
                <a:off x="910" y="1022"/>
                <a:ext cx="687" cy="745"/>
              </a:xfrm>
              <a:prstGeom prst="roundRect">
                <a:avLst>
                  <a:gd name="adj" fmla="val 11921"/>
                </a:avLst>
              </a:prstGeom>
              <a:gradFill rotWithShape="1">
                <a:gsLst>
                  <a:gs pos="0">
                    <a:schemeClr val="accent1"/>
                  </a:gs>
                  <a:gs pos="100000">
                    <a:schemeClr val="accent1">
                      <a:gamma/>
                      <a:shade val="69804"/>
                      <a:invGamma/>
                    </a:schemeClr>
                  </a:gs>
                </a:gsLst>
                <a:lin ang="5400000" scaled="1"/>
              </a:gradFill>
              <a:ln w="38100">
                <a:solidFill>
                  <a:schemeClr val="bg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9" name="Freeform 7"/>
              <p:cNvSpPr>
                <a:spLocks/>
              </p:cNvSpPr>
              <p:nvPr/>
            </p:nvSpPr>
            <p:spPr bwMode="gray">
              <a:xfrm>
                <a:off x="942" y="1105"/>
                <a:ext cx="383" cy="373"/>
              </a:xfrm>
              <a:custGeom>
                <a:avLst/>
                <a:gdLst/>
                <a:ahLst/>
                <a:cxnLst>
                  <a:cxn ang="0">
                    <a:pos x="118" y="0"/>
                  </a:cxn>
                  <a:cxn ang="0">
                    <a:pos x="0" y="118"/>
                  </a:cxn>
                  <a:cxn ang="0">
                    <a:pos x="0" y="589"/>
                  </a:cxn>
                  <a:cxn ang="0">
                    <a:pos x="161" y="174"/>
                  </a:cxn>
                  <a:cxn ang="0">
                    <a:pos x="589" y="0"/>
                  </a:cxn>
                  <a:cxn ang="0">
                    <a:pos x="118" y="0"/>
                  </a:cxn>
                </a:cxnLst>
                <a:rect l="0" t="0" r="r" b="b"/>
                <a:pathLst>
                  <a:path w="596" h="598">
                    <a:moveTo>
                      <a:pt x="118" y="0"/>
                    </a:moveTo>
                    <a:cubicBezTo>
                      <a:pt x="53" y="0"/>
                      <a:pt x="0" y="53"/>
                      <a:pt x="0" y="118"/>
                    </a:cubicBezTo>
                    <a:lnTo>
                      <a:pt x="0" y="589"/>
                    </a:lnTo>
                    <a:cubicBezTo>
                      <a:pt x="27" y="598"/>
                      <a:pt x="12" y="309"/>
                      <a:pt x="161" y="174"/>
                    </a:cubicBezTo>
                    <a:cubicBezTo>
                      <a:pt x="310" y="39"/>
                      <a:pt x="596" y="29"/>
                      <a:pt x="589" y="0"/>
                    </a:cubicBezTo>
                    <a:lnTo>
                      <a:pt x="118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chemeClr val="accent1">
                      <a:gamma/>
                      <a:tint val="54510"/>
                      <a:invGamma/>
                    </a:schemeClr>
                  </a:gs>
                  <a:gs pos="50000">
                    <a:schemeClr val="accent1">
                      <a:alpha val="0"/>
                    </a:schemeClr>
                  </a:gs>
                  <a:gs pos="100000">
                    <a:schemeClr val="accent1">
                      <a:gamma/>
                      <a:tint val="54510"/>
                      <a:invGamma/>
                    </a:schemeClr>
                  </a:gs>
                </a:gsLst>
                <a:lin ang="2700000" scaled="1"/>
              </a:gradFill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10" name="Text Box 8"/>
              <p:cNvSpPr txBox="1">
                <a:spLocks noChangeArrowheads="1"/>
              </p:cNvSpPr>
              <p:nvPr/>
            </p:nvSpPr>
            <p:spPr bwMode="gray">
              <a:xfrm>
                <a:off x="974" y="1136"/>
                <a:ext cx="559" cy="589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0" hangingPunct="0">
                  <a:defRPr/>
                </a:pPr>
                <a:r>
                  <a:rPr lang="en-US" altLang="zh-CN" b="1" dirty="0" smtClean="0">
                    <a:solidFill>
                      <a:srgbClr val="FFFFFF"/>
                    </a:solidFill>
                    <a:ea typeface="宋体" pitchFamily="2" charset="-122"/>
                  </a:rPr>
                  <a:t>Project</a:t>
                </a:r>
                <a:r>
                  <a:rPr lang="en-US" altLang="zh-CN" b="1" dirty="0" smtClean="0">
                    <a:solidFill>
                      <a:srgbClr val="FFFFFF"/>
                    </a:solidFill>
                    <a:ea typeface="宋体" pitchFamily="2" charset="-122"/>
                  </a:rPr>
                  <a:t>-1</a:t>
                </a:r>
                <a:endParaRPr lang="en-US" altLang="zh-CN" b="1" dirty="0">
                  <a:solidFill>
                    <a:srgbClr val="FFFFFF"/>
                  </a:solidFill>
                  <a:ea typeface="宋体" pitchFamily="2" charset="-122"/>
                </a:endParaRPr>
              </a:p>
            </p:txBody>
          </p:sp>
        </p:grpSp>
        <p:sp>
          <p:nvSpPr>
            <p:cNvPr id="7" name="Text Box 9"/>
            <p:cNvSpPr txBox="1">
              <a:spLocks noChangeArrowheads="1"/>
            </p:cNvSpPr>
            <p:nvPr/>
          </p:nvSpPr>
          <p:spPr bwMode="gray">
            <a:xfrm>
              <a:off x="1649" y="908"/>
              <a:ext cx="3213" cy="93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eaLnBrk="0" hangingPunct="0"/>
              <a:r>
                <a:rPr lang="en-US" altLang="zh-CN" sz="1600" b="1" dirty="0" smtClean="0">
                  <a:latin typeface="Times New Roman" pitchFamily="18" charset="0"/>
                  <a:cs typeface="Times New Roman" pitchFamily="18" charset="0"/>
                </a:rPr>
                <a:t>CHAOS:A Novel Entropy based  </a:t>
              </a:r>
              <a:r>
                <a:rPr lang="en-US" altLang="zh-CN" sz="1600" b="1" dirty="0" smtClean="0">
                  <a:latin typeface="Times New Roman" pitchFamily="18" charset="0"/>
                  <a:cs typeface="Times New Roman" pitchFamily="18" charset="0"/>
                </a:rPr>
                <a:t>Framework  </a:t>
              </a:r>
              <a:r>
                <a:rPr lang="en-US" altLang="zh-CN" sz="1600" b="1" dirty="0" smtClean="0">
                  <a:latin typeface="Times New Roman" pitchFamily="18" charset="0"/>
                  <a:cs typeface="Times New Roman" pitchFamily="18" charset="0"/>
                </a:rPr>
                <a:t>for </a:t>
              </a:r>
              <a:r>
                <a:rPr lang="en-US" altLang="zh-CN" sz="1600" b="1" dirty="0" err="1" smtClean="0">
                  <a:latin typeface="Times New Roman" pitchFamily="18" charset="0"/>
                  <a:cs typeface="Times New Roman" pitchFamily="18" charset="0"/>
                </a:rPr>
                <a:t>Realtime</a:t>
              </a:r>
              <a:r>
                <a:rPr lang="en-US" altLang="zh-CN" sz="1600" b="1" dirty="0" smtClean="0">
                  <a:latin typeface="Times New Roman" pitchFamily="18" charset="0"/>
                  <a:cs typeface="Times New Roman" pitchFamily="18" charset="0"/>
                </a:rPr>
                <a:t> Detection  </a:t>
              </a:r>
              <a:r>
                <a:rPr lang="en-US" altLang="zh-CN" sz="1600" b="1" dirty="0" smtClean="0">
                  <a:latin typeface="Times New Roman" pitchFamily="18" charset="0"/>
                  <a:cs typeface="Times New Roman" pitchFamily="18" charset="0"/>
                </a:rPr>
                <a:t>of Failure - prone State Detection</a:t>
              </a:r>
              <a:endParaRPr lang="zh-CN" altLang="en-US" sz="1600" b="1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sp>
        <p:nvSpPr>
          <p:cNvPr id="26" name="矩形 25"/>
          <p:cNvSpPr/>
          <p:nvPr/>
        </p:nvSpPr>
        <p:spPr>
          <a:xfrm>
            <a:off x="214282" y="1214428"/>
            <a:ext cx="4286280" cy="3786214"/>
          </a:xfrm>
          <a:prstGeom prst="rect">
            <a:avLst/>
          </a:prstGeom>
          <a:noFill/>
          <a:ln w="28575"/>
          <a:effectLst>
            <a:glow rad="63500">
              <a:schemeClr val="accent3">
                <a:satMod val="175000"/>
                <a:alpha val="40000"/>
              </a:schemeClr>
            </a:glow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AutoShape 18"/>
          <p:cNvSpPr>
            <a:spLocks noChangeArrowheads="1"/>
          </p:cNvSpPr>
          <p:nvPr/>
        </p:nvSpPr>
        <p:spPr bwMode="gray">
          <a:xfrm>
            <a:off x="214282" y="1214428"/>
            <a:ext cx="4286280" cy="42862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headEnd/>
            <a:tailEnd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 anchor="ctr"/>
          <a:lstStyle/>
          <a:p>
            <a:pPr algn="ctr" eaLnBrk="0" hangingPunct="0"/>
            <a:r>
              <a:rPr lang="en-US" altLang="zh-CN" sz="1400" b="1" dirty="0" smtClean="0">
                <a:solidFill>
                  <a:schemeClr val="tx2"/>
                </a:solidFill>
                <a:ea typeface="宋体" charset="-122"/>
              </a:rPr>
              <a:t>Motivation-1</a:t>
            </a:r>
            <a:endParaRPr lang="en-US" altLang="zh-CN" sz="1400" b="1" dirty="0">
              <a:solidFill>
                <a:schemeClr val="tx2"/>
              </a:solidFill>
              <a:ea typeface="宋体" charset="-122"/>
            </a:endParaRPr>
          </a:p>
        </p:txBody>
      </p:sp>
      <p:pic>
        <p:nvPicPr>
          <p:cNvPr id="30" name="Picture 1" descr="F:\TheScientificWorld\Motivation-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8596" y="2714626"/>
            <a:ext cx="3929090" cy="2143141"/>
          </a:xfrm>
          <a:prstGeom prst="rect">
            <a:avLst/>
          </a:prstGeom>
          <a:noFill/>
        </p:spPr>
      </p:pic>
      <p:sp>
        <p:nvSpPr>
          <p:cNvPr id="66" name="TextBox 65"/>
          <p:cNvSpPr txBox="1"/>
          <p:nvPr/>
        </p:nvSpPr>
        <p:spPr>
          <a:xfrm>
            <a:off x="357158" y="1643056"/>
            <a:ext cx="27146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 smtClean="0"/>
              <a:t>Explicit indicator:</a:t>
            </a:r>
            <a:endParaRPr lang="zh-CN" altLang="en-US" sz="1400" b="1" dirty="0"/>
          </a:p>
        </p:txBody>
      </p:sp>
      <p:sp>
        <p:nvSpPr>
          <p:cNvPr id="67" name="TextBox 66"/>
          <p:cNvSpPr txBox="1"/>
          <p:nvPr/>
        </p:nvSpPr>
        <p:spPr>
          <a:xfrm>
            <a:off x="500034" y="1857370"/>
            <a:ext cx="27146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/>
              <a:t>CPU/</a:t>
            </a:r>
            <a:r>
              <a:rPr lang="en-US" altLang="zh-CN" sz="1200" dirty="0" err="1" smtClean="0"/>
              <a:t>Mem</a:t>
            </a:r>
            <a:r>
              <a:rPr lang="en-US" altLang="zh-CN" sz="1200" dirty="0" smtClean="0"/>
              <a:t>  utilization, response time,</a:t>
            </a:r>
          </a:p>
          <a:p>
            <a:r>
              <a:rPr lang="en-US" altLang="zh-CN" sz="1200" dirty="0" smtClean="0"/>
              <a:t>Bandwidth, ……</a:t>
            </a:r>
            <a:endParaRPr lang="zh-CN" altLang="en-US" sz="1200" dirty="0"/>
          </a:p>
        </p:txBody>
      </p:sp>
      <p:sp>
        <p:nvSpPr>
          <p:cNvPr id="68" name="TextBox 67"/>
          <p:cNvSpPr txBox="1"/>
          <p:nvPr/>
        </p:nvSpPr>
        <p:spPr>
          <a:xfrm>
            <a:off x="357158" y="2285998"/>
            <a:ext cx="27146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 smtClean="0"/>
              <a:t>Implicit indicator:</a:t>
            </a:r>
            <a:endParaRPr lang="zh-CN" altLang="en-US" sz="1400" b="1" dirty="0"/>
          </a:p>
        </p:txBody>
      </p:sp>
      <p:cxnSp>
        <p:nvCxnSpPr>
          <p:cNvPr id="77" name="直接连接符 76"/>
          <p:cNvCxnSpPr/>
          <p:nvPr/>
        </p:nvCxnSpPr>
        <p:spPr>
          <a:xfrm flipV="1">
            <a:off x="500034" y="2285998"/>
            <a:ext cx="2714644" cy="1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/>
          <p:cNvSpPr txBox="1"/>
          <p:nvPr/>
        </p:nvSpPr>
        <p:spPr>
          <a:xfrm>
            <a:off x="500034" y="2500312"/>
            <a:ext cx="27146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/>
              <a:t>Holder exponent, residual error ……</a:t>
            </a:r>
            <a:endParaRPr lang="zh-CN" altLang="en-US" sz="1200" dirty="0"/>
          </a:p>
        </p:txBody>
      </p:sp>
      <p:sp>
        <p:nvSpPr>
          <p:cNvPr id="84" name="TextBox 83"/>
          <p:cNvSpPr txBox="1"/>
          <p:nvPr/>
        </p:nvSpPr>
        <p:spPr>
          <a:xfrm>
            <a:off x="857224" y="4572014"/>
            <a:ext cx="3000396" cy="369332"/>
          </a:xfrm>
          <a:prstGeom prst="rect">
            <a:avLst/>
          </a:prstGeom>
          <a:ln w="3810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b="1" dirty="0" smtClean="0"/>
              <a:t>Not enough! Not robust!</a:t>
            </a:r>
            <a:endParaRPr lang="zh-CN" altLang="en-US" b="1" dirty="0"/>
          </a:p>
        </p:txBody>
      </p:sp>
      <p:sp>
        <p:nvSpPr>
          <p:cNvPr id="87" name="矩形 86"/>
          <p:cNvSpPr/>
          <p:nvPr/>
        </p:nvSpPr>
        <p:spPr>
          <a:xfrm>
            <a:off x="4572000" y="1214428"/>
            <a:ext cx="4429156" cy="3786214"/>
          </a:xfrm>
          <a:prstGeom prst="rect">
            <a:avLst/>
          </a:prstGeom>
          <a:noFill/>
          <a:ln w="28575"/>
          <a:effectLst>
            <a:glow rad="63500">
              <a:schemeClr val="accent3">
                <a:satMod val="175000"/>
                <a:alpha val="40000"/>
              </a:schemeClr>
            </a:glow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AutoShape 18"/>
          <p:cNvSpPr>
            <a:spLocks noChangeArrowheads="1"/>
          </p:cNvSpPr>
          <p:nvPr/>
        </p:nvSpPr>
        <p:spPr bwMode="gray">
          <a:xfrm>
            <a:off x="4572000" y="1214428"/>
            <a:ext cx="4429156" cy="42862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headEnd/>
            <a:tailEnd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 anchor="ctr"/>
          <a:lstStyle/>
          <a:p>
            <a:pPr algn="ctr" eaLnBrk="0" hangingPunct="0"/>
            <a:r>
              <a:rPr lang="en-US" altLang="zh-CN" sz="1400" b="1" dirty="0" smtClean="0">
                <a:solidFill>
                  <a:schemeClr val="tx2"/>
                </a:solidFill>
                <a:ea typeface="宋体" charset="-122"/>
              </a:rPr>
              <a:t>Motivation-2</a:t>
            </a:r>
            <a:endParaRPr lang="en-US" altLang="zh-CN" sz="1400" b="1" dirty="0">
              <a:solidFill>
                <a:schemeClr val="tx2"/>
              </a:solidFill>
              <a:ea typeface="宋体" charset="-122"/>
            </a:endParaRPr>
          </a:p>
        </p:txBody>
      </p:sp>
      <p:pic>
        <p:nvPicPr>
          <p:cNvPr id="93" name="Picture 2" descr="F:\TheScientificWorld\Realdata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86314" y="1714494"/>
            <a:ext cx="4071966" cy="2928958"/>
          </a:xfrm>
          <a:prstGeom prst="rect">
            <a:avLst/>
          </a:prstGeom>
          <a:noFill/>
        </p:spPr>
      </p:pic>
      <p:sp>
        <p:nvSpPr>
          <p:cNvPr id="94" name="TextBox 93"/>
          <p:cNvSpPr txBox="1"/>
          <p:nvPr/>
        </p:nvSpPr>
        <p:spPr>
          <a:xfrm>
            <a:off x="5572132" y="4572014"/>
            <a:ext cx="285752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b="1" dirty="0" smtClean="0"/>
              <a:t>Real helix server data</a:t>
            </a:r>
            <a:endParaRPr lang="zh-CN" altLang="en-US" b="1" dirty="0"/>
          </a:p>
        </p:txBody>
      </p:sp>
      <p:pic>
        <p:nvPicPr>
          <p:cNvPr id="95" name="Picture 3" descr="F:\TheScientificWorld\entropyreal.jpg"/>
          <p:cNvPicPr>
            <a:picLocks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43438" y="1714494"/>
            <a:ext cx="4286280" cy="3000396"/>
          </a:xfrm>
          <a:prstGeom prst="rect">
            <a:avLst/>
          </a:prstGeom>
          <a:noFill/>
        </p:spPr>
      </p:pic>
      <p:sp>
        <p:nvSpPr>
          <p:cNvPr id="96" name="TextBox 95"/>
          <p:cNvSpPr txBox="1"/>
          <p:nvPr/>
        </p:nvSpPr>
        <p:spPr>
          <a:xfrm>
            <a:off x="5643570" y="4500576"/>
            <a:ext cx="264320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b="1" dirty="0" smtClean="0"/>
              <a:t>Multi-scale entropy</a:t>
            </a:r>
            <a:endParaRPr lang="zh-CN" alt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" grpId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都市">
  <a:themeElements>
    <a:clrScheme name="都市">
      <a:dk1>
        <a:sysClr val="windowText" lastClr="000000"/>
      </a:dk1>
      <a:lt1>
        <a:sysClr val="window" lastClr="FFFFFF"/>
      </a:lt1>
      <a:dk2>
        <a:srgbClr val="424456"/>
      </a:dk2>
      <a:lt2>
        <a:srgbClr val="DEDEDE"/>
      </a:lt2>
      <a:accent1>
        <a:srgbClr val="53548A"/>
      </a:accent1>
      <a:accent2>
        <a:srgbClr val="438086"/>
      </a:accent2>
      <a:accent3>
        <a:srgbClr val="A04DA3"/>
      </a:accent3>
      <a:accent4>
        <a:srgbClr val="C4652D"/>
      </a:accent4>
      <a:accent5>
        <a:srgbClr val="8B5D3D"/>
      </a:accent5>
      <a:accent6>
        <a:srgbClr val="5C92B5"/>
      </a:accent6>
      <a:hlink>
        <a:srgbClr val="67AFBD"/>
      </a:hlink>
      <a:folHlink>
        <a:srgbClr val="C2A874"/>
      </a:folHlink>
    </a:clrScheme>
    <a:fontScheme name="都市">
      <a:majorFont>
        <a:latin typeface="Trebuchet MS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Georgia"/>
        <a:ea typeface=""/>
        <a:cs typeface=""/>
        <a:font script="Jpan" typeface="HG明朝B"/>
        <a:font script="Hang" typeface="맑은 고딕"/>
        <a:font script="Hans" typeface="宋体"/>
        <a:font script="Hant" typeface="新細明體"/>
        <a:font script="Arab" typeface="Arial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都市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255000"/>
              </a:schemeClr>
            </a:gs>
            <a:gs pos="55000">
              <a:schemeClr val="phClr">
                <a:tint val="12000"/>
                <a:satMod val="255000"/>
              </a:schemeClr>
            </a:gs>
            <a:gs pos="100000">
              <a:schemeClr val="phClr"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gradFill rotWithShape="1">
          <a:gsLst>
            <a:gs pos="0">
              <a:schemeClr val="phClr">
                <a:tint val="43000"/>
                <a:satMod val="165000"/>
              </a:schemeClr>
            </a:gs>
            <a:gs pos="55000">
              <a:schemeClr val="phClr">
                <a:tint val="83000"/>
                <a:satMod val="155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-40000" t="-90000" r="140000" b="19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15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flat" dir="t">
              <a:rot lat="0" lon="0" rev="20040000"/>
            </a:lightRig>
          </a:scene3d>
          <a:sp3d contourW="12700" prstMaterial="dkEdge">
            <a:bevelT w="25400" h="38100" prst="convex"/>
            <a:contourClr>
              <a:schemeClr val="phClr">
                <a:satMod val="115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100000">
              <a:schemeClr val="phClr">
                <a:tint val="80000"/>
                <a:satMod val="250000"/>
              </a:schemeClr>
            </a:gs>
            <a:gs pos="60000">
              <a:schemeClr val="phClr">
                <a:shade val="38000"/>
                <a:satMod val="175000"/>
              </a:schemeClr>
            </a:gs>
            <a:gs pos="0">
              <a:schemeClr val="phClr">
                <a:shade val="30000"/>
                <a:satMod val="175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</a:schemeClr>
              <a:schemeClr val="phClr">
                <a:tint val="96000"/>
                <a:satMod val="15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Urban</Template>
  <TotalTime>4732</TotalTime>
  <Words>1567</Words>
  <Application>Microsoft Office PowerPoint</Application>
  <PresentationFormat>全屏显示(16:9)</PresentationFormat>
  <Paragraphs>361</Paragraphs>
  <Slides>19</Slides>
  <Notes>4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0" baseType="lpstr">
      <vt:lpstr>都市</vt:lpstr>
      <vt:lpstr>Performance diagnosis, optimization and reliability guarantee in large distributed system </vt:lpstr>
      <vt:lpstr>幻灯片 2</vt:lpstr>
      <vt:lpstr>幻灯片 3</vt:lpstr>
      <vt:lpstr>幻灯片 4</vt:lpstr>
      <vt:lpstr>幻灯片 5</vt:lpstr>
      <vt:lpstr>幻灯片 6</vt:lpstr>
      <vt:lpstr>幻灯片 7</vt:lpstr>
      <vt:lpstr>Content-1: Measurement of performance and anomaly detection</vt:lpstr>
      <vt:lpstr>幻灯片 9</vt:lpstr>
      <vt:lpstr>幻灯片 10</vt:lpstr>
      <vt:lpstr>幻灯片 11</vt:lpstr>
      <vt:lpstr>幻灯片 12</vt:lpstr>
      <vt:lpstr>Content-2: Root cause inference of performance problems</vt:lpstr>
      <vt:lpstr>幻灯片 14</vt:lpstr>
      <vt:lpstr>幻灯片 15</vt:lpstr>
      <vt:lpstr>Content-3:  Strategies of proactive software performance recovery </vt:lpstr>
      <vt:lpstr>Content-3:  Strategies of proactive software performance recovery </vt:lpstr>
      <vt:lpstr>Content-3:  Strategies of proactive software performance recovery </vt:lpstr>
      <vt:lpstr>幻灯片 19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大规模分布式软件</dc:title>
  <dc:creator>ibm</dc:creator>
  <cp:lastModifiedBy>ibm</cp:lastModifiedBy>
  <cp:revision>1337</cp:revision>
  <dcterms:created xsi:type="dcterms:W3CDTF">2014-08-27T03:25:29Z</dcterms:created>
  <dcterms:modified xsi:type="dcterms:W3CDTF">2014-10-29T13:43:26Z</dcterms:modified>
</cp:coreProperties>
</file>